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17" r:id="rId6"/>
    <p:sldId id="308" r:id="rId7"/>
    <p:sldId id="309" r:id="rId8"/>
    <p:sldId id="310" r:id="rId9"/>
    <p:sldId id="311" r:id="rId10"/>
    <p:sldId id="312" r:id="rId11"/>
    <p:sldId id="320" r:id="rId12"/>
    <p:sldId id="321" r:id="rId13"/>
    <p:sldId id="313" r:id="rId14"/>
    <p:sldId id="314" r:id="rId15"/>
    <p:sldId id="322" r:id="rId16"/>
    <p:sldId id="323" r:id="rId17"/>
    <p:sldId id="324" r:id="rId18"/>
    <p:sldId id="325" r:id="rId19"/>
    <p:sldId id="326" r:id="rId20"/>
    <p:sldId id="327" r:id="rId21"/>
    <p:sldId id="331" r:id="rId22"/>
    <p:sldId id="332" r:id="rId23"/>
    <p:sldId id="333" r:id="rId24"/>
    <p:sldId id="328" r:id="rId25"/>
    <p:sldId id="335" r:id="rId26"/>
    <p:sldId id="336" r:id="rId27"/>
    <p:sldId id="329" r:id="rId28"/>
    <p:sldId id="337" r:id="rId29"/>
    <p:sldId id="339" r:id="rId30"/>
    <p:sldId id="340" r:id="rId31"/>
    <p:sldId id="341" r:id="rId32"/>
    <p:sldId id="342" r:id="rId33"/>
    <p:sldId id="343" r:id="rId34"/>
    <p:sldId id="34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75" d="100"/>
          <a:sy n="75" d="100"/>
        </p:scale>
        <p:origin x="540"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16-Jun-23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16-Jun-23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16-Jun-23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16-Jun-23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16-Jun-23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16-Jun-23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16-Jun-23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16-Jun-23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16-Jun-23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16-Jun-23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165237" y="2021983"/>
            <a:ext cx="5958623" cy="1996225"/>
          </a:xfrm>
        </p:spPr>
        <p:txBody>
          <a:bodyPr>
            <a:normAutofit/>
          </a:bodyPr>
          <a:lstStyle/>
          <a:p>
            <a:pPr algn="ctr"/>
            <a:r>
              <a:rPr lang="en-US" sz="6000" dirty="0">
                <a:latin typeface="Times New Roman" panose="02020603050405020304" pitchFamily="18" charset="0"/>
                <a:cs typeface="Times New Roman" panose="02020603050405020304" pitchFamily="18" charset="0"/>
              </a:rPr>
              <a:t> Social Institution Of Pakistan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latin typeface="Times New Roman" panose="02020603050405020304" pitchFamily="18" charset="0"/>
                <a:cs typeface="Times New Roman" panose="02020603050405020304" pitchFamily="18" charset="0"/>
              </a:rPr>
              <a:t>BY champion group</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xmlns=""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C590-74FA-C7C3-E91E-62550FC07E7F}"/>
              </a:ext>
            </a:extLst>
          </p:cNvPr>
          <p:cNvSpPr>
            <a:spLocks noGrp="1"/>
          </p:cNvSpPr>
          <p:nvPr>
            <p:ph type="title"/>
          </p:nvPr>
        </p:nvSpPr>
        <p:spPr>
          <a:xfrm>
            <a:off x="771122" y="266700"/>
            <a:ext cx="10073855" cy="923765"/>
          </a:xfrm>
        </p:spPr>
        <p:txBody>
          <a:bodyPr/>
          <a:lstStyle/>
          <a:p>
            <a:r>
              <a:rPr lang="en-GB" dirty="0">
                <a:latin typeface="Times New Roman" panose="02020603050405020304" pitchFamily="18" charset="0"/>
                <a:cs typeface="Times New Roman" panose="02020603050405020304" pitchFamily="18" charset="0"/>
              </a:rPr>
              <a:t>Functions of Educational Institutes</a:t>
            </a:r>
          </a:p>
        </p:txBody>
      </p:sp>
      <p:sp>
        <p:nvSpPr>
          <p:cNvPr id="5" name="Google Shape;154;p16"/>
          <p:cNvSpPr/>
          <p:nvPr/>
        </p:nvSpPr>
        <p:spPr>
          <a:xfrm>
            <a:off x="2468597" y="1662386"/>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4;p16"/>
          <p:cNvSpPr txBox="1">
            <a:spLocks/>
          </p:cNvSpPr>
          <p:nvPr/>
        </p:nvSpPr>
        <p:spPr>
          <a:xfrm>
            <a:off x="2109222" y="1718052"/>
            <a:ext cx="1753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spcBef>
                <a:spcPts val="0"/>
              </a:spcBef>
            </a:pPr>
            <a:r>
              <a:rPr lang="en" dirty="0"/>
              <a:t>01</a:t>
            </a:r>
          </a:p>
        </p:txBody>
      </p:sp>
      <p:sp>
        <p:nvSpPr>
          <p:cNvPr id="8" name="Google Shape;166;p16"/>
          <p:cNvSpPr txBox="1">
            <a:spLocks/>
          </p:cNvSpPr>
          <p:nvPr/>
        </p:nvSpPr>
        <p:spPr>
          <a:xfrm rot="10800000" flipV="1">
            <a:off x="1103764" y="2352526"/>
            <a:ext cx="3764715" cy="77687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endParaRPr lang="en-US" sz="2000" dirty="0">
              <a:latin typeface="Arial" pitchFamily="34" charset="0"/>
              <a:cs typeface="Arial" pitchFamily="34" charset="0"/>
            </a:endParaRPr>
          </a:p>
          <a:p>
            <a:pPr algn="ctr"/>
            <a:r>
              <a:rPr lang="en-US" sz="2000" b="1" dirty="0">
                <a:latin typeface="Arial" pitchFamily="34" charset="0"/>
                <a:cs typeface="Arial" pitchFamily="34" charset="0"/>
              </a:rPr>
              <a:t>Transmitting knowledge and skills </a:t>
            </a:r>
            <a:endParaRPr lang="en-US" sz="2000" dirty="0">
              <a:latin typeface="Arial" pitchFamily="34" charset="0"/>
              <a:cs typeface="Arial" pitchFamily="34" charset="0"/>
            </a:endParaRPr>
          </a:p>
        </p:txBody>
      </p:sp>
      <p:sp>
        <p:nvSpPr>
          <p:cNvPr id="9" name="Google Shape;167;p16"/>
          <p:cNvSpPr txBox="1">
            <a:spLocks/>
          </p:cNvSpPr>
          <p:nvPr/>
        </p:nvSpPr>
        <p:spPr>
          <a:xfrm>
            <a:off x="1024329" y="2840236"/>
            <a:ext cx="3897689" cy="1105198"/>
          </a:xfrm>
          <a:prstGeom prst="rect">
            <a:avLst/>
          </a:prstGeom>
        </p:spPr>
        <p:txBody>
          <a:bodyPr spcFirstLastPara="1" wrap="square" lIns="91425" tIns="91425" rIns="91425" bIns="91425" anchor="t" anchorCtr="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r>
              <a:rPr lang="en-US" sz="1800" dirty="0"/>
              <a:t>It’s a Platform, gives Structured environment </a:t>
            </a:r>
          </a:p>
        </p:txBody>
      </p:sp>
      <p:sp>
        <p:nvSpPr>
          <p:cNvPr id="18" name="Google Shape;154;p16"/>
          <p:cNvSpPr/>
          <p:nvPr/>
        </p:nvSpPr>
        <p:spPr>
          <a:xfrm>
            <a:off x="8180645" y="4262302"/>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4;p16"/>
          <p:cNvSpPr txBox="1">
            <a:spLocks/>
          </p:cNvSpPr>
          <p:nvPr/>
        </p:nvSpPr>
        <p:spPr>
          <a:xfrm>
            <a:off x="7821270" y="4317968"/>
            <a:ext cx="1753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spcBef>
                <a:spcPts val="0"/>
              </a:spcBef>
            </a:pPr>
            <a:r>
              <a:rPr lang="en" dirty="0"/>
              <a:t>04</a:t>
            </a:r>
          </a:p>
        </p:txBody>
      </p:sp>
      <p:sp>
        <p:nvSpPr>
          <p:cNvPr id="20" name="Google Shape;166;p16"/>
          <p:cNvSpPr txBox="1">
            <a:spLocks/>
          </p:cNvSpPr>
          <p:nvPr/>
        </p:nvSpPr>
        <p:spPr>
          <a:xfrm rot="10800000" flipV="1">
            <a:off x="6815812" y="4952442"/>
            <a:ext cx="3764715" cy="77687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endParaRPr lang="en-US" sz="2000" dirty="0"/>
          </a:p>
          <a:p>
            <a:pPr algn="ctr"/>
            <a:r>
              <a:rPr lang="en-US" sz="2000" b="1" dirty="0"/>
              <a:t>Fostering critical thinking and problem-solving abilities </a:t>
            </a:r>
            <a:endParaRPr lang="en-US" sz="2000" dirty="0">
              <a:latin typeface="Arial" pitchFamily="34" charset="0"/>
              <a:cs typeface="Arial" pitchFamily="34" charset="0"/>
            </a:endParaRPr>
          </a:p>
        </p:txBody>
      </p:sp>
      <p:sp>
        <p:nvSpPr>
          <p:cNvPr id="21" name="Google Shape;167;p16"/>
          <p:cNvSpPr txBox="1">
            <a:spLocks/>
          </p:cNvSpPr>
          <p:nvPr/>
        </p:nvSpPr>
        <p:spPr>
          <a:xfrm>
            <a:off x="6749323" y="5496852"/>
            <a:ext cx="3897689" cy="894716"/>
          </a:xfrm>
          <a:prstGeom prst="rect">
            <a:avLst/>
          </a:prstGeom>
        </p:spPr>
        <p:txBody>
          <a:bodyPr spcFirstLastPara="1" wrap="square" lIns="91425" tIns="91425" rIns="91425" bIns="91425" anchor="t" anchorCtr="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r>
              <a:rPr lang="en-GB" sz="1800" dirty="0"/>
              <a:t>Aims to develop, Analyse and Question</a:t>
            </a:r>
            <a:endParaRPr lang="en-US" sz="1800" dirty="0"/>
          </a:p>
        </p:txBody>
      </p:sp>
      <p:sp>
        <p:nvSpPr>
          <p:cNvPr id="22" name="Google Shape;156;p16"/>
          <p:cNvSpPr/>
          <p:nvPr/>
        </p:nvSpPr>
        <p:spPr>
          <a:xfrm>
            <a:off x="8233731" y="1662386"/>
            <a:ext cx="657300" cy="657300"/>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p16"/>
          <p:cNvSpPr txBox="1">
            <a:spLocks/>
          </p:cNvSpPr>
          <p:nvPr/>
        </p:nvSpPr>
        <p:spPr>
          <a:xfrm>
            <a:off x="7945699" y="1702136"/>
            <a:ext cx="1753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spcBef>
                <a:spcPts val="0"/>
              </a:spcBef>
            </a:pPr>
            <a:r>
              <a:rPr lang="en" dirty="0"/>
              <a:t>02</a:t>
            </a:r>
            <a:endParaRPr lang="en" dirty="0">
              <a:solidFill>
                <a:srgbClr val="FFFFFF"/>
              </a:solidFill>
            </a:endParaRPr>
          </a:p>
        </p:txBody>
      </p:sp>
      <p:sp>
        <p:nvSpPr>
          <p:cNvPr id="26" name="Google Shape;166;p16"/>
          <p:cNvSpPr txBox="1">
            <a:spLocks/>
          </p:cNvSpPr>
          <p:nvPr/>
        </p:nvSpPr>
        <p:spPr>
          <a:xfrm rot="10800000" flipV="1">
            <a:off x="6815810" y="2379317"/>
            <a:ext cx="3764715" cy="77687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endParaRPr lang="en-US" sz="2000" dirty="0">
              <a:latin typeface="Arial" pitchFamily="34" charset="0"/>
              <a:cs typeface="Arial" pitchFamily="34" charset="0"/>
            </a:endParaRPr>
          </a:p>
          <a:p>
            <a:endParaRPr lang="en-US" sz="2000" dirty="0"/>
          </a:p>
          <a:p>
            <a:pPr algn="ctr"/>
            <a:r>
              <a:rPr lang="en-US" sz="2000" b="1" dirty="0"/>
              <a:t>Promoting socialization and cultural values </a:t>
            </a:r>
            <a:endParaRPr lang="en-US" sz="2000" dirty="0">
              <a:latin typeface="Arial" pitchFamily="34" charset="0"/>
              <a:cs typeface="Arial" pitchFamily="34" charset="0"/>
            </a:endParaRPr>
          </a:p>
        </p:txBody>
      </p:sp>
      <p:sp>
        <p:nvSpPr>
          <p:cNvPr id="27" name="Google Shape;167;p16"/>
          <p:cNvSpPr txBox="1">
            <a:spLocks/>
          </p:cNvSpPr>
          <p:nvPr/>
        </p:nvSpPr>
        <p:spPr>
          <a:xfrm>
            <a:off x="6751340" y="2912716"/>
            <a:ext cx="3897689" cy="960238"/>
          </a:xfrm>
          <a:prstGeom prst="rect">
            <a:avLst/>
          </a:prstGeom>
        </p:spPr>
        <p:txBody>
          <a:bodyPr spcFirstLastPara="1" wrap="square" lIns="91425" tIns="91425" rIns="91425" bIns="91425" anchor="t" anchorCtr="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r>
              <a:rPr lang="en-US" sz="1800" dirty="0"/>
              <a:t>Interaction with peers, social activities, celebrating cultural events</a:t>
            </a:r>
          </a:p>
        </p:txBody>
      </p:sp>
      <p:sp>
        <p:nvSpPr>
          <p:cNvPr id="28" name="Google Shape;156;p16"/>
          <p:cNvSpPr/>
          <p:nvPr/>
        </p:nvSpPr>
        <p:spPr>
          <a:xfrm>
            <a:off x="2521682" y="4278218"/>
            <a:ext cx="657300" cy="657300"/>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9;p16"/>
          <p:cNvSpPr txBox="1">
            <a:spLocks/>
          </p:cNvSpPr>
          <p:nvPr/>
        </p:nvSpPr>
        <p:spPr>
          <a:xfrm>
            <a:off x="2233650" y="4317968"/>
            <a:ext cx="1753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spcBef>
                <a:spcPts val="0"/>
              </a:spcBef>
            </a:pPr>
            <a:r>
              <a:rPr lang="en" dirty="0"/>
              <a:t>03</a:t>
            </a:r>
            <a:endParaRPr lang="en" dirty="0">
              <a:solidFill>
                <a:srgbClr val="FFFFFF"/>
              </a:solidFill>
            </a:endParaRPr>
          </a:p>
        </p:txBody>
      </p:sp>
      <p:sp>
        <p:nvSpPr>
          <p:cNvPr id="30" name="Google Shape;166;p16"/>
          <p:cNvSpPr txBox="1">
            <a:spLocks/>
          </p:cNvSpPr>
          <p:nvPr/>
        </p:nvSpPr>
        <p:spPr>
          <a:xfrm rot="10800000" flipV="1">
            <a:off x="967974" y="5073676"/>
            <a:ext cx="3764715" cy="649213"/>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endParaRPr lang="en-US" sz="2000" dirty="0"/>
          </a:p>
          <a:p>
            <a:pPr algn="ctr"/>
            <a:r>
              <a:rPr lang="en-US" sz="2000" b="1" dirty="0"/>
              <a:t>Facilitating social </a:t>
            </a:r>
          </a:p>
          <a:p>
            <a:pPr algn="ctr"/>
            <a:r>
              <a:rPr lang="en-US" sz="2000" b="1" dirty="0"/>
              <a:t>mobility </a:t>
            </a:r>
            <a:endParaRPr lang="en-US" sz="2000" dirty="0">
              <a:latin typeface="Arial" pitchFamily="34" charset="0"/>
              <a:cs typeface="Arial" pitchFamily="34" charset="0"/>
            </a:endParaRPr>
          </a:p>
        </p:txBody>
      </p:sp>
      <p:sp>
        <p:nvSpPr>
          <p:cNvPr id="31" name="Google Shape;167;p16"/>
          <p:cNvSpPr txBox="1">
            <a:spLocks/>
          </p:cNvSpPr>
          <p:nvPr/>
        </p:nvSpPr>
        <p:spPr>
          <a:xfrm>
            <a:off x="1037270" y="5496852"/>
            <a:ext cx="3897689" cy="894715"/>
          </a:xfrm>
          <a:prstGeom prst="rect">
            <a:avLst/>
          </a:prstGeom>
        </p:spPr>
        <p:txBody>
          <a:bodyPr spcFirstLastPara="1" wrap="square" lIns="91425" tIns="91425" rIns="91425" bIns="91425" anchor="t" anchorCtr="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r>
              <a:rPr lang="en-US" sz="1800" dirty="0"/>
              <a:t>Socio-economic situation,  serve as catalyst, upward mobility</a:t>
            </a:r>
          </a:p>
        </p:txBody>
      </p:sp>
    </p:spTree>
    <p:extLst>
      <p:ext uri="{BB962C8B-B14F-4D97-AF65-F5344CB8AC3E}">
        <p14:creationId xmlns:p14="http://schemas.microsoft.com/office/powerpoint/2010/main" val="3567960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8FA1-DC56-A681-6ABF-722E24D27D6D}"/>
              </a:ext>
            </a:extLst>
          </p:cNvPr>
          <p:cNvSpPr>
            <a:spLocks noGrp="1"/>
          </p:cNvSpPr>
          <p:nvPr>
            <p:ph type="title"/>
          </p:nvPr>
        </p:nvSpPr>
        <p:spPr>
          <a:xfrm>
            <a:off x="780946" y="304800"/>
            <a:ext cx="10058400" cy="558800"/>
          </a:xfrm>
        </p:spPr>
        <p:txBody>
          <a:bodyPr>
            <a:normAutofit fontScale="90000"/>
          </a:bodyPr>
          <a:lstStyle/>
          <a:p>
            <a:r>
              <a:rPr lang="en-US" sz="4800" dirty="0"/>
              <a:t/>
            </a:r>
            <a:br>
              <a:rPr lang="en-US" sz="4800" dirty="0"/>
            </a:br>
            <a:r>
              <a:rPr lang="en-US" sz="3100" b="1" dirty="0">
                <a:latin typeface="Times New Roman" pitchFamily="18" charset="0"/>
                <a:cs typeface="Times New Roman" pitchFamily="18" charset="0"/>
              </a:rPr>
              <a:t>Challenges Faced by Educational Institutions </a:t>
            </a:r>
            <a:endParaRPr lang="en-GB"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3619500" y="2146188"/>
            <a:ext cx="4749800" cy="3277605"/>
          </a:xfrm>
          <a:prstGeom prst="roundRect">
            <a:avLst/>
          </a:prstGeom>
          <a:blipFill>
            <a:blip r:embed="rId2">
              <a:extLst>
                <a:ext uri="{BEBA8EAE-BF5A-486C-A8C5-ECC9F3942E4B}">
                  <a14:imgProps xmlns:a14="http://schemas.microsoft.com/office/drawing/2010/main">
                    <a14:imgLayer r:embed="rId3">
                      <a14:imgEffect>
                        <a14:sharpenSoften amount="33000"/>
                      </a14:imgEffect>
                      <a14:imgEffect>
                        <a14:brightnessContrast contrast="15000"/>
                      </a14:imgEffect>
                    </a14:imgLayer>
                  </a14:imgProps>
                </a:ext>
              </a:extLst>
            </a:blip>
            <a:stretch>
              <a:fillRect/>
            </a:stretch>
          </a:blipFill>
          <a:ln>
            <a:solidFill>
              <a:schemeClr val="accent1">
                <a:shade val="50000"/>
              </a:schemeClr>
            </a:solidFill>
          </a:ln>
          <a:effectLst>
            <a:glow>
              <a:schemeClr val="accent1">
                <a:alpha val="40000"/>
              </a:schemeClr>
            </a:glow>
            <a:outerShdw sx="1000" sy="1000" algn="ctr" rotWithShape="0">
              <a:schemeClr val="tx1">
                <a:lumMod val="75000"/>
                <a:lumOff val="25000"/>
              </a:schemeClr>
            </a:outerShdw>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54;p16"/>
          <p:cNvSpPr/>
          <p:nvPr/>
        </p:nvSpPr>
        <p:spPr>
          <a:xfrm>
            <a:off x="1542597" y="1119799"/>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p16"/>
          <p:cNvSpPr txBox="1">
            <a:spLocks/>
          </p:cNvSpPr>
          <p:nvPr/>
        </p:nvSpPr>
        <p:spPr>
          <a:xfrm>
            <a:off x="1183222" y="1175465"/>
            <a:ext cx="1753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spcBef>
                <a:spcPts val="0"/>
              </a:spcBef>
            </a:pPr>
            <a:r>
              <a:rPr lang="en" dirty="0"/>
              <a:t>01</a:t>
            </a:r>
          </a:p>
        </p:txBody>
      </p:sp>
      <p:sp>
        <p:nvSpPr>
          <p:cNvPr id="13" name="Google Shape;166;p16"/>
          <p:cNvSpPr txBox="1">
            <a:spLocks/>
          </p:cNvSpPr>
          <p:nvPr/>
        </p:nvSpPr>
        <p:spPr>
          <a:xfrm rot="10800000" flipV="1">
            <a:off x="-11111" y="1778665"/>
            <a:ext cx="3764715" cy="735045"/>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2000" b="1" dirty="0"/>
              <a:t>Access and equity </a:t>
            </a:r>
          </a:p>
          <a:p>
            <a:pPr algn="ctr"/>
            <a:r>
              <a:rPr lang="en-US" sz="2000" b="1" dirty="0"/>
              <a:t>issues </a:t>
            </a:r>
            <a:endParaRPr lang="en-US" sz="2000" dirty="0">
              <a:latin typeface="Arial" pitchFamily="34" charset="0"/>
              <a:cs typeface="Arial" pitchFamily="34" charset="0"/>
            </a:endParaRPr>
          </a:p>
        </p:txBody>
      </p:sp>
      <p:sp>
        <p:nvSpPr>
          <p:cNvPr id="14" name="Google Shape;167;p16"/>
          <p:cNvSpPr txBox="1">
            <a:spLocks/>
          </p:cNvSpPr>
          <p:nvPr/>
        </p:nvSpPr>
        <p:spPr>
          <a:xfrm>
            <a:off x="-77599" y="2223368"/>
            <a:ext cx="3897689" cy="1407656"/>
          </a:xfrm>
          <a:prstGeom prst="rect">
            <a:avLst/>
          </a:prstGeom>
        </p:spPr>
        <p:txBody>
          <a:bodyPr spcFirstLastPara="1" wrap="square" lIns="91425" tIns="91425" rIns="91425" bIns="91425" anchor="t" anchorCtr="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t>Pakistan Education Statistics, unequal distribution, limited infrastructure, socio-economic factors</a:t>
            </a:r>
          </a:p>
          <a:p>
            <a:pPr marL="0" indent="0">
              <a:buNone/>
            </a:pPr>
            <a:r>
              <a:rPr lang="en-US" sz="1800" dirty="0"/>
              <a:t> </a:t>
            </a:r>
          </a:p>
        </p:txBody>
      </p:sp>
      <p:sp>
        <p:nvSpPr>
          <p:cNvPr id="15" name="Google Shape;154;p16"/>
          <p:cNvSpPr/>
          <p:nvPr/>
        </p:nvSpPr>
        <p:spPr>
          <a:xfrm>
            <a:off x="9450239" y="4257151"/>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4;p16"/>
          <p:cNvSpPr txBox="1">
            <a:spLocks/>
          </p:cNvSpPr>
          <p:nvPr/>
        </p:nvSpPr>
        <p:spPr>
          <a:xfrm>
            <a:off x="9090864" y="4312817"/>
            <a:ext cx="1753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spcBef>
                <a:spcPts val="0"/>
              </a:spcBef>
            </a:pPr>
            <a:r>
              <a:rPr lang="en" dirty="0"/>
              <a:t>04</a:t>
            </a:r>
          </a:p>
        </p:txBody>
      </p:sp>
      <p:sp>
        <p:nvSpPr>
          <p:cNvPr id="17" name="Google Shape;166;p16"/>
          <p:cNvSpPr txBox="1">
            <a:spLocks/>
          </p:cNvSpPr>
          <p:nvPr/>
        </p:nvSpPr>
        <p:spPr>
          <a:xfrm rot="10800000" flipV="1">
            <a:off x="8085406" y="4947291"/>
            <a:ext cx="3764715" cy="77687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endParaRPr lang="en-US" sz="2000" dirty="0">
              <a:latin typeface="Arial" pitchFamily="34" charset="0"/>
              <a:cs typeface="Arial" pitchFamily="34" charset="0"/>
            </a:endParaRPr>
          </a:p>
          <a:p>
            <a:pPr algn="ctr"/>
            <a:endParaRPr lang="en-US" sz="2000" dirty="0"/>
          </a:p>
          <a:p>
            <a:pPr algn="ctr"/>
            <a:r>
              <a:rPr lang="en-US" sz="2000" b="1" dirty="0"/>
              <a:t>Lack of resources and infrastructure </a:t>
            </a:r>
            <a:endParaRPr lang="en-US" sz="2000" dirty="0">
              <a:latin typeface="Arial" pitchFamily="34" charset="0"/>
              <a:cs typeface="Arial" pitchFamily="34" charset="0"/>
            </a:endParaRPr>
          </a:p>
        </p:txBody>
      </p:sp>
      <p:sp>
        <p:nvSpPr>
          <p:cNvPr id="18" name="Google Shape;167;p16"/>
          <p:cNvSpPr txBox="1">
            <a:spLocks/>
          </p:cNvSpPr>
          <p:nvPr/>
        </p:nvSpPr>
        <p:spPr>
          <a:xfrm>
            <a:off x="8005971" y="5435001"/>
            <a:ext cx="3897689" cy="1105198"/>
          </a:xfrm>
          <a:prstGeom prst="rect">
            <a:avLst/>
          </a:prstGeom>
        </p:spPr>
        <p:txBody>
          <a:bodyPr spcFirstLastPara="1" wrap="square" lIns="91425" tIns="91425" rIns="91425" bIns="91425" anchor="t" anchorCtr="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t>Annual Status of Education Report, rural areas, economic situation</a:t>
            </a:r>
          </a:p>
        </p:txBody>
      </p:sp>
      <p:sp>
        <p:nvSpPr>
          <p:cNvPr id="19" name="Google Shape;156;p16"/>
          <p:cNvSpPr/>
          <p:nvPr/>
        </p:nvSpPr>
        <p:spPr>
          <a:xfrm>
            <a:off x="9672755" y="1135715"/>
            <a:ext cx="657300" cy="657300"/>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p16"/>
          <p:cNvSpPr txBox="1">
            <a:spLocks/>
          </p:cNvSpPr>
          <p:nvPr/>
        </p:nvSpPr>
        <p:spPr>
          <a:xfrm>
            <a:off x="9384723" y="1175465"/>
            <a:ext cx="1753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spcBef>
                <a:spcPts val="0"/>
              </a:spcBef>
            </a:pPr>
            <a:r>
              <a:rPr lang="en" dirty="0"/>
              <a:t>02</a:t>
            </a:r>
            <a:endParaRPr lang="en" dirty="0">
              <a:solidFill>
                <a:srgbClr val="FFFFFF"/>
              </a:solidFill>
            </a:endParaRPr>
          </a:p>
        </p:txBody>
      </p:sp>
      <p:sp>
        <p:nvSpPr>
          <p:cNvPr id="21" name="Google Shape;166;p16"/>
          <p:cNvSpPr txBox="1">
            <a:spLocks/>
          </p:cNvSpPr>
          <p:nvPr/>
        </p:nvSpPr>
        <p:spPr>
          <a:xfrm rot="10800000" flipV="1">
            <a:off x="8254834" y="1852646"/>
            <a:ext cx="3764715" cy="77687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endParaRPr lang="en-US" sz="2000" dirty="0">
              <a:latin typeface="Arial" pitchFamily="34" charset="0"/>
              <a:cs typeface="Arial" pitchFamily="34" charset="0"/>
            </a:endParaRPr>
          </a:p>
          <a:p>
            <a:pPr algn="ctr"/>
            <a:endParaRPr lang="en-US" sz="2000" dirty="0"/>
          </a:p>
          <a:p>
            <a:pPr algn="ctr"/>
            <a:endParaRPr lang="en-US" sz="2000" dirty="0"/>
          </a:p>
          <a:p>
            <a:pPr algn="ctr"/>
            <a:r>
              <a:rPr lang="en-US" sz="2000" b="1" dirty="0"/>
              <a:t>Quality of </a:t>
            </a:r>
          </a:p>
          <a:p>
            <a:pPr algn="ctr"/>
            <a:r>
              <a:rPr lang="en-US" sz="2000" b="1" dirty="0"/>
              <a:t>education </a:t>
            </a:r>
            <a:endParaRPr lang="en-US" sz="2000" dirty="0">
              <a:latin typeface="Arial" pitchFamily="34" charset="0"/>
              <a:cs typeface="Arial" pitchFamily="34" charset="0"/>
            </a:endParaRPr>
          </a:p>
        </p:txBody>
      </p:sp>
      <p:sp>
        <p:nvSpPr>
          <p:cNvPr id="22" name="Google Shape;167;p16"/>
          <p:cNvSpPr txBox="1">
            <a:spLocks/>
          </p:cNvSpPr>
          <p:nvPr/>
        </p:nvSpPr>
        <p:spPr>
          <a:xfrm>
            <a:off x="8190364" y="2386044"/>
            <a:ext cx="3897689" cy="1436655"/>
          </a:xfrm>
          <a:prstGeom prst="rect">
            <a:avLst/>
          </a:prstGeom>
        </p:spPr>
        <p:txBody>
          <a:bodyPr spcFirstLastPara="1" wrap="square" lIns="91425" tIns="91425" rIns="91425" bIns="91425" anchor="t" anchorCtr="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t>Global Competitiveness Report, trained teachers, out-dated curriculum, </a:t>
            </a:r>
          </a:p>
        </p:txBody>
      </p:sp>
      <p:sp>
        <p:nvSpPr>
          <p:cNvPr id="23" name="Google Shape;156;p16"/>
          <p:cNvSpPr/>
          <p:nvPr/>
        </p:nvSpPr>
        <p:spPr>
          <a:xfrm>
            <a:off x="1611029" y="4173686"/>
            <a:ext cx="657300" cy="657300"/>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p16"/>
          <p:cNvSpPr txBox="1">
            <a:spLocks/>
          </p:cNvSpPr>
          <p:nvPr/>
        </p:nvSpPr>
        <p:spPr>
          <a:xfrm>
            <a:off x="1322997" y="4213436"/>
            <a:ext cx="1753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spcBef>
                <a:spcPts val="0"/>
              </a:spcBef>
            </a:pPr>
            <a:r>
              <a:rPr lang="en" dirty="0"/>
              <a:t>03</a:t>
            </a:r>
            <a:endParaRPr lang="en" dirty="0">
              <a:solidFill>
                <a:srgbClr val="FFFFFF"/>
              </a:solidFill>
            </a:endParaRPr>
          </a:p>
        </p:txBody>
      </p:sp>
      <p:sp>
        <p:nvSpPr>
          <p:cNvPr id="25" name="Google Shape;166;p16"/>
          <p:cNvSpPr txBox="1">
            <a:spLocks/>
          </p:cNvSpPr>
          <p:nvPr/>
        </p:nvSpPr>
        <p:spPr>
          <a:xfrm rot="10800000" flipV="1">
            <a:off x="177764" y="4870204"/>
            <a:ext cx="3764715" cy="776878"/>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endParaRPr lang="en-US" sz="2000" dirty="0">
              <a:latin typeface="Arial" pitchFamily="34" charset="0"/>
              <a:cs typeface="Arial" pitchFamily="34" charset="0"/>
            </a:endParaRPr>
          </a:p>
          <a:p>
            <a:pPr algn="ctr"/>
            <a:endParaRPr lang="en-US" sz="2000" dirty="0"/>
          </a:p>
          <a:p>
            <a:pPr algn="ctr"/>
            <a:endParaRPr lang="en-US" sz="2000" dirty="0"/>
          </a:p>
          <a:p>
            <a:pPr algn="ctr"/>
            <a:r>
              <a:rPr lang="en-US" sz="2000" b="1" dirty="0"/>
              <a:t>Gender </a:t>
            </a:r>
          </a:p>
          <a:p>
            <a:pPr algn="ctr"/>
            <a:r>
              <a:rPr lang="en-US" sz="2000" b="1" dirty="0"/>
              <a:t>disparity </a:t>
            </a:r>
            <a:endParaRPr lang="en-US" sz="2000" dirty="0">
              <a:latin typeface="Arial" pitchFamily="34" charset="0"/>
              <a:cs typeface="Arial" pitchFamily="34" charset="0"/>
            </a:endParaRPr>
          </a:p>
        </p:txBody>
      </p:sp>
      <p:sp>
        <p:nvSpPr>
          <p:cNvPr id="26" name="Google Shape;167;p16"/>
          <p:cNvSpPr txBox="1">
            <a:spLocks/>
          </p:cNvSpPr>
          <p:nvPr/>
        </p:nvSpPr>
        <p:spPr>
          <a:xfrm>
            <a:off x="128638" y="5424016"/>
            <a:ext cx="3897689" cy="960238"/>
          </a:xfrm>
          <a:prstGeom prst="rect">
            <a:avLst/>
          </a:prstGeom>
        </p:spPr>
        <p:txBody>
          <a:bodyPr spcFirstLastPara="1" wrap="square" lIns="91425" tIns="91425" rIns="91425" bIns="91425" anchor="t" anchorCtr="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t>Pakistan Social and Living Standards, barriers, women specific schools</a:t>
            </a:r>
          </a:p>
        </p:txBody>
      </p:sp>
    </p:spTree>
    <p:extLst>
      <p:ext uri="{BB962C8B-B14F-4D97-AF65-F5344CB8AC3E}">
        <p14:creationId xmlns:p14="http://schemas.microsoft.com/office/powerpoint/2010/main" val="454100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271E2-E1E5-61DB-EC59-2DE8FDBE773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Economic  Institute</a:t>
            </a:r>
          </a:p>
        </p:txBody>
      </p:sp>
      <p:sp>
        <p:nvSpPr>
          <p:cNvPr id="3" name="Content Placeholder 2">
            <a:extLst>
              <a:ext uri="{FF2B5EF4-FFF2-40B4-BE49-F238E27FC236}">
                <a16:creationId xmlns:a16="http://schemas.microsoft.com/office/drawing/2014/main" id="{3C3068DF-60C5-1557-013D-FE73471E9D11}"/>
              </a:ext>
            </a:extLst>
          </p:cNvPr>
          <p:cNvSpPr>
            <a:spLocks noGrp="1"/>
          </p:cNvSpPr>
          <p:nvPr>
            <p:ph idx="1"/>
          </p:nvPr>
        </p:nvSpPr>
        <p:spPr>
          <a:xfrm>
            <a:off x="850537" y="1737360"/>
            <a:ext cx="5709920" cy="4118428"/>
          </a:xfrm>
        </p:spPr>
        <p:txBody>
          <a:bodyPr>
            <a:normAutofit lnSpcReduction="10000"/>
          </a:bodyPr>
          <a:lstStyle/>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Economy play import role in country.</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Well Economy increase the importance of country in all over the world.</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Production, distribution and consumption of good and services.</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Regulate the economic needs of society.</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Two Economic System in world</a:t>
            </a:r>
          </a:p>
          <a:p>
            <a:pPr marL="457200" indent="-457200">
              <a:lnSpc>
                <a:spcPct val="100000"/>
              </a:lnSpc>
              <a:buClr>
                <a:srgbClr val="00B0F0"/>
              </a:buClr>
              <a:buFont typeface="+mj-lt"/>
              <a:buAutoNum type="arabicParenR"/>
            </a:pPr>
            <a:r>
              <a:rPr lang="en-GB" dirty="0">
                <a:latin typeface="Times New Roman" panose="02020603050405020304" pitchFamily="18" charset="0"/>
                <a:cs typeface="Times New Roman" panose="02020603050405020304" pitchFamily="18" charset="0"/>
              </a:rPr>
              <a:t> Capitalism (private no involve government)</a:t>
            </a:r>
          </a:p>
          <a:p>
            <a:pPr marL="457200" indent="-457200">
              <a:lnSpc>
                <a:spcPct val="100000"/>
              </a:lnSpc>
              <a:buClr>
                <a:srgbClr val="00B0F0"/>
              </a:buClr>
              <a:buFont typeface="+mj-lt"/>
              <a:buAutoNum type="arabicParenR"/>
            </a:pPr>
            <a:r>
              <a:rPr lang="en-GB" dirty="0">
                <a:latin typeface="Times New Roman" panose="02020603050405020304" pitchFamily="18" charset="0"/>
                <a:cs typeface="Times New Roman" panose="02020603050405020304" pitchFamily="18" charset="0"/>
              </a:rPr>
              <a:t>Socialism (production are owned in common, typically controlled by the state or government.).</a:t>
            </a:r>
          </a:p>
        </p:txBody>
      </p:sp>
      <p:pic>
        <p:nvPicPr>
          <p:cNvPr id="5" name="Picture 4">
            <a:extLst>
              <a:ext uri="{FF2B5EF4-FFF2-40B4-BE49-F238E27FC236}">
                <a16:creationId xmlns:a16="http://schemas.microsoft.com/office/drawing/2014/main" id="{9BC824C5-4995-2853-A449-BD9CD0CB61DC}"/>
              </a:ext>
            </a:extLst>
          </p:cNvPr>
          <p:cNvPicPr>
            <a:picLocks noChangeAspect="1"/>
          </p:cNvPicPr>
          <p:nvPr/>
        </p:nvPicPr>
        <p:blipFill>
          <a:blip r:embed="rId2"/>
          <a:stretch>
            <a:fillRect/>
          </a:stretch>
        </p:blipFill>
        <p:spPr>
          <a:xfrm>
            <a:off x="6096000" y="3256234"/>
            <a:ext cx="5973009" cy="3315163"/>
          </a:xfrm>
          <a:prstGeom prst="rect">
            <a:avLst/>
          </a:prstGeom>
        </p:spPr>
      </p:pic>
    </p:spTree>
    <p:extLst>
      <p:ext uri="{BB962C8B-B14F-4D97-AF65-F5344CB8AC3E}">
        <p14:creationId xmlns:p14="http://schemas.microsoft.com/office/powerpoint/2010/main" val="1279431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271E2-E1E5-61DB-EC59-2DE8FDBE773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Introduction to Economy of Pakistan</a:t>
            </a:r>
          </a:p>
        </p:txBody>
      </p:sp>
      <p:sp>
        <p:nvSpPr>
          <p:cNvPr id="3" name="Content Placeholder 2">
            <a:extLst>
              <a:ext uri="{FF2B5EF4-FFF2-40B4-BE49-F238E27FC236}">
                <a16:creationId xmlns:a16="http://schemas.microsoft.com/office/drawing/2014/main" id="{3C3068DF-60C5-1557-013D-FE73471E9D11}"/>
              </a:ext>
            </a:extLst>
          </p:cNvPr>
          <p:cNvSpPr>
            <a:spLocks noGrp="1"/>
          </p:cNvSpPr>
          <p:nvPr>
            <p:ph idx="1"/>
          </p:nvPr>
        </p:nvSpPr>
        <p:spPr>
          <a:xfrm>
            <a:off x="297543" y="1737359"/>
            <a:ext cx="4505234" cy="4939211"/>
          </a:xfrm>
        </p:spPr>
        <p:txBody>
          <a:bodyPr>
            <a:normAutofit/>
          </a:bodyPr>
          <a:lstStyle/>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Economy of Pakistan is the 47th largest in the world in nominal terms .</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27th largest in the world in nominal terms of purchasing power parity (PPP).</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Pakistan has a semi-industrialized economy, which food chemicals, textiles,  encompasses mainly processing, agriculture and other industries Growth poles of Pakistan's economy are situated along the Indus River; diversified economies of Karachi and Punjab's urban centres coexist with lesser developed areas in other parts of the country.</a:t>
            </a:r>
          </a:p>
        </p:txBody>
      </p:sp>
      <p:pic>
        <p:nvPicPr>
          <p:cNvPr id="5" name="Picture 4">
            <a:extLst>
              <a:ext uri="{FF2B5EF4-FFF2-40B4-BE49-F238E27FC236}">
                <a16:creationId xmlns:a16="http://schemas.microsoft.com/office/drawing/2014/main" id="{77C1E5FF-1FC1-AB31-8C19-E1EC641FB050}"/>
              </a:ext>
            </a:extLst>
          </p:cNvPr>
          <p:cNvPicPr>
            <a:picLocks noChangeAspect="1"/>
          </p:cNvPicPr>
          <p:nvPr/>
        </p:nvPicPr>
        <p:blipFill>
          <a:blip r:embed="rId2"/>
          <a:stretch>
            <a:fillRect/>
          </a:stretch>
        </p:blipFill>
        <p:spPr>
          <a:xfrm>
            <a:off x="4802777" y="2038404"/>
            <a:ext cx="7249886" cy="4043082"/>
          </a:xfrm>
          <a:prstGeom prst="rect">
            <a:avLst/>
          </a:prstGeom>
        </p:spPr>
      </p:pic>
    </p:spTree>
    <p:extLst>
      <p:ext uri="{BB962C8B-B14F-4D97-AF65-F5344CB8AC3E}">
        <p14:creationId xmlns:p14="http://schemas.microsoft.com/office/powerpoint/2010/main" val="3980602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271E2-E1E5-61DB-EC59-2DE8FDBE773E}"/>
              </a:ext>
            </a:extLst>
          </p:cNvPr>
          <p:cNvSpPr>
            <a:spLocks noGrp="1"/>
          </p:cNvSpPr>
          <p:nvPr>
            <p:ph type="title"/>
          </p:nvPr>
        </p:nvSpPr>
        <p:spPr>
          <a:xfrm>
            <a:off x="878114" y="0"/>
            <a:ext cx="10058400" cy="953589"/>
          </a:xfrm>
        </p:spPr>
        <p:txBody>
          <a:bodyPr/>
          <a:lstStyle/>
          <a:p>
            <a:r>
              <a:rPr lang="en-GB" dirty="0">
                <a:latin typeface="Times New Roman" panose="02020603050405020304" pitchFamily="18" charset="0"/>
                <a:cs typeface="Times New Roman" panose="02020603050405020304" pitchFamily="18" charset="0"/>
              </a:rPr>
              <a:t>Economic history of Pakistan</a:t>
            </a:r>
          </a:p>
        </p:txBody>
      </p:sp>
      <p:sp>
        <p:nvSpPr>
          <p:cNvPr id="3" name="Content Placeholder 2">
            <a:extLst>
              <a:ext uri="{FF2B5EF4-FFF2-40B4-BE49-F238E27FC236}">
                <a16:creationId xmlns:a16="http://schemas.microsoft.com/office/drawing/2014/main" id="{3C3068DF-60C5-1557-013D-FE73471E9D11}"/>
              </a:ext>
            </a:extLst>
          </p:cNvPr>
          <p:cNvSpPr>
            <a:spLocks noGrp="1"/>
          </p:cNvSpPr>
          <p:nvPr>
            <p:ph idx="1"/>
          </p:nvPr>
        </p:nvSpPr>
        <p:spPr>
          <a:xfrm>
            <a:off x="357052" y="976086"/>
            <a:ext cx="8467634" cy="4905828"/>
          </a:xfrm>
        </p:spPr>
        <p:txBody>
          <a:bodyPr>
            <a:normAutofit/>
          </a:bodyPr>
          <a:lstStyle/>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Pakistan gained independence in 1947 from UK, since economic growth rate Pakistan's average independence has been higher than the average growth rate of the world economy during the period Average annual real GDP growth rates were 6.8% in the1960s, 4.8% in the 1970s, and 6.5% in the 1980sAverage annual growth fell to 4.6% in the 1990s with significantly lower growth in the second half of that decade.</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1947-1950 (Agriculture share: 53.2%, Change: +0.2%)</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1950-1958(Agricultural growth: 1.9%Manufacturing growth: 7.7%Economic Growth: 3.1%)</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1958-1969 (GDP growth: 6.7%Manufacturing growth: 8.51%).</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1969-1977(The national savings to GDP ratio rose to 16%.Agricultural growth: 5.4%LSM growth: 8.8%Average GDP growth: 6.3%)</a:t>
            </a:r>
          </a:p>
          <a:p>
            <a:pPr>
              <a:lnSpc>
                <a:spcPct val="100000"/>
              </a:lnSpc>
              <a:buClr>
                <a:srgbClr val="00B0F0"/>
              </a:buClr>
              <a:buFont typeface="Times New Roman" panose="02020603050405020304" pitchFamily="18" charset="0"/>
              <a:buChar char="⁘"/>
            </a:pP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2130E4D-3D92-0AAC-E284-E1F23034BA41}"/>
              </a:ext>
            </a:extLst>
          </p:cNvPr>
          <p:cNvPicPr>
            <a:picLocks noChangeAspect="1"/>
          </p:cNvPicPr>
          <p:nvPr/>
        </p:nvPicPr>
        <p:blipFill>
          <a:blip r:embed="rId2"/>
          <a:stretch>
            <a:fillRect/>
          </a:stretch>
        </p:blipFill>
        <p:spPr>
          <a:xfrm>
            <a:off x="7708900" y="5064309"/>
            <a:ext cx="4126048" cy="1639115"/>
          </a:xfrm>
          <a:prstGeom prst="rect">
            <a:avLst/>
          </a:prstGeom>
        </p:spPr>
      </p:pic>
    </p:spTree>
    <p:extLst>
      <p:ext uri="{BB962C8B-B14F-4D97-AF65-F5344CB8AC3E}">
        <p14:creationId xmlns:p14="http://schemas.microsoft.com/office/powerpoint/2010/main" val="349769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271E2-E1E5-61DB-EC59-2DE8FDBE773E}"/>
              </a:ext>
            </a:extLst>
          </p:cNvPr>
          <p:cNvSpPr>
            <a:spLocks noGrp="1"/>
          </p:cNvSpPr>
          <p:nvPr>
            <p:ph type="title"/>
          </p:nvPr>
        </p:nvSpPr>
        <p:spPr>
          <a:xfrm>
            <a:off x="1097280" y="377372"/>
            <a:ext cx="7306491" cy="939074"/>
          </a:xfrm>
        </p:spPr>
        <p:txBody>
          <a:bodyPr/>
          <a:lstStyle/>
          <a:p>
            <a:r>
              <a:rPr lang="en-GB" dirty="0">
                <a:latin typeface="Times New Roman" panose="02020603050405020304" pitchFamily="18" charset="0"/>
                <a:cs typeface="Times New Roman" panose="02020603050405020304" pitchFamily="18" charset="0"/>
              </a:rPr>
              <a:t>Economic history of Pakistan</a:t>
            </a:r>
          </a:p>
        </p:txBody>
      </p:sp>
      <p:sp>
        <p:nvSpPr>
          <p:cNvPr id="3" name="Content Placeholder 2">
            <a:extLst>
              <a:ext uri="{FF2B5EF4-FFF2-40B4-BE49-F238E27FC236}">
                <a16:creationId xmlns:a16="http://schemas.microsoft.com/office/drawing/2014/main" id="{3C3068DF-60C5-1557-013D-FE73471E9D11}"/>
              </a:ext>
            </a:extLst>
          </p:cNvPr>
          <p:cNvSpPr>
            <a:spLocks noGrp="1"/>
          </p:cNvSpPr>
          <p:nvPr>
            <p:ph idx="1"/>
          </p:nvPr>
        </p:nvSpPr>
        <p:spPr>
          <a:xfrm>
            <a:off x="589280" y="1701799"/>
            <a:ext cx="7524205" cy="4510313"/>
          </a:xfrm>
        </p:spPr>
        <p:txBody>
          <a:bodyPr>
            <a:normAutofit lnSpcReduction="10000"/>
          </a:bodyPr>
          <a:lstStyle/>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1988-1999(The GDP growth saw its worst increase of only 1.7% in 1996 and the second-worst inflation of 14.5% in 1995.Poverty rose, and foreign debt tripled. Pakistan’s nuclear program drew further sanctions and left the country on brink of bankruptcy .Agricultural growth: 4.4%LSM growth: 4.8%GDP growth: 4.05%).</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1999-2008(Growth rates saw increases until 2004-2005’s peak of 8.6%.Debt to GDP ratio saw a decrease from 100% to 55%.Foreign exchange reserves increased by $9 billion. Agricultural growth: 5.4%LSM growth: 8.8%Average GDP growth: 6.3%).</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2008-2013(Economic growth slowed down to 4.09%, and the yearly growth fell to 2%.Agricultural growth: 2%LSM growth: 4.4%Average growth rate: 4%).</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2013-2018(Average GDP growth rate: 5%)</a:t>
            </a:r>
          </a:p>
          <a:p>
            <a:pPr>
              <a:lnSpc>
                <a:spcPct val="100000"/>
              </a:lnSpc>
              <a:buClr>
                <a:srgbClr val="00B0F0"/>
              </a:buClr>
              <a:buFont typeface="Times New Roman" panose="02020603050405020304" pitchFamily="18" charset="0"/>
              <a:buChar char="⁘"/>
            </a:pPr>
            <a:endParaRPr lang="en-GB" dirty="0">
              <a:latin typeface="Times New Roman" panose="02020603050405020304" pitchFamily="18" charset="0"/>
              <a:cs typeface="Times New Roman" panose="02020603050405020304" pitchFamily="18" charset="0"/>
            </a:endParaRPr>
          </a:p>
          <a:p>
            <a:pPr>
              <a:lnSpc>
                <a:spcPct val="100000"/>
              </a:lnSpc>
              <a:buClr>
                <a:srgbClr val="00B0F0"/>
              </a:buClr>
              <a:buFont typeface="Times New Roman" panose="02020603050405020304" pitchFamily="18" charset="0"/>
              <a:buChar char="⁘"/>
            </a:pPr>
            <a:endParaRPr lang="en-GB"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11707B9-A438-8E23-2449-3FA3763C87D8}"/>
              </a:ext>
            </a:extLst>
          </p:cNvPr>
          <p:cNvPicPr>
            <a:picLocks noChangeAspect="1"/>
          </p:cNvPicPr>
          <p:nvPr/>
        </p:nvPicPr>
        <p:blipFill rotWithShape="1">
          <a:blip r:embed="rId2"/>
          <a:srcRect l="7976" t="8236" r="5814" b="17142"/>
          <a:stretch/>
        </p:blipFill>
        <p:spPr>
          <a:xfrm>
            <a:off x="7721600" y="3882299"/>
            <a:ext cx="4243976" cy="2715166"/>
          </a:xfrm>
          <a:prstGeom prst="rect">
            <a:avLst/>
          </a:prstGeom>
        </p:spPr>
      </p:pic>
    </p:spTree>
    <p:extLst>
      <p:ext uri="{BB962C8B-B14F-4D97-AF65-F5344CB8AC3E}">
        <p14:creationId xmlns:p14="http://schemas.microsoft.com/office/powerpoint/2010/main" val="1086544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271E2-E1E5-61DB-EC59-2DE8FDBE773E}"/>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Economic history of Pakistan</a:t>
            </a:r>
          </a:p>
        </p:txBody>
      </p:sp>
      <p:sp>
        <p:nvSpPr>
          <p:cNvPr id="3" name="Content Placeholder 2">
            <a:extLst>
              <a:ext uri="{FF2B5EF4-FFF2-40B4-BE49-F238E27FC236}">
                <a16:creationId xmlns:a16="http://schemas.microsoft.com/office/drawing/2014/main" id="{3C3068DF-60C5-1557-013D-FE73471E9D11}"/>
              </a:ext>
            </a:extLst>
          </p:cNvPr>
          <p:cNvSpPr>
            <a:spLocks noGrp="1"/>
          </p:cNvSpPr>
          <p:nvPr>
            <p:ph idx="1"/>
          </p:nvPr>
        </p:nvSpPr>
        <p:spPr>
          <a:xfrm>
            <a:off x="1097280" y="2064659"/>
            <a:ext cx="7640320" cy="4118428"/>
          </a:xfrm>
        </p:spPr>
        <p:txBody>
          <a:bodyPr>
            <a:normAutofit fontScale="92500" lnSpcReduction="20000"/>
          </a:bodyPr>
          <a:lstStyle/>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2018-2020(GDP growth rate fell to a historic low of 0.99% in 2019, much below the 5.55% in 2017.)</a:t>
            </a:r>
          </a:p>
          <a:p>
            <a:pPr>
              <a:lnSpc>
                <a:spcPct val="100000"/>
              </a:lnSpc>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Changes in GDP proportions 1947-2019</a:t>
            </a:r>
          </a:p>
          <a:p>
            <a:pPr>
              <a:lnSpc>
                <a:spcPct val="100000"/>
              </a:lnSpc>
              <a:buClr>
                <a:srgbClr val="00B0F0"/>
              </a:buClr>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 Agriculture              53%                                    22.04%</a:t>
            </a:r>
          </a:p>
          <a:p>
            <a:pPr>
              <a:lnSpc>
                <a:spcPct val="100000"/>
              </a:lnSpc>
              <a:buClr>
                <a:srgbClr val="00B0F0"/>
              </a:buClr>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 Industry                 9.6%                                   18.34%     </a:t>
            </a:r>
          </a:p>
          <a:p>
            <a:pPr>
              <a:lnSpc>
                <a:spcPct val="100000"/>
              </a:lnSpc>
              <a:buClr>
                <a:srgbClr val="00B0F0"/>
              </a:buClr>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 Services                 37.2%                                  53.86%</a:t>
            </a:r>
          </a:p>
          <a:p>
            <a:pPr>
              <a:lnSpc>
                <a:spcPct val="100000"/>
              </a:lnSpc>
              <a:buClr>
                <a:srgbClr val="00B0F0"/>
              </a:buClr>
              <a:buFont typeface="Times New Roman" panose="02020603050405020304" pitchFamily="18" charset="0"/>
              <a:buChar char="→"/>
            </a:pPr>
            <a:r>
              <a:rPr lang="fr-FR" dirty="0">
                <a:latin typeface="Times New Roman" panose="02020603050405020304" pitchFamily="18" charset="0"/>
                <a:cs typeface="Times New Roman" panose="02020603050405020304" pitchFamily="18" charset="0"/>
              </a:rPr>
              <a:t> Change – Percentage </a:t>
            </a:r>
          </a:p>
          <a:p>
            <a:pPr>
              <a:lnSpc>
                <a:spcPct val="100000"/>
              </a:lnSpc>
              <a:buClr>
                <a:srgbClr val="00B0F0"/>
              </a:buClr>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 Negative             -30.96% (Minus)</a:t>
            </a:r>
          </a:p>
          <a:p>
            <a:pPr>
              <a:lnSpc>
                <a:spcPct val="100000"/>
              </a:lnSpc>
              <a:buClr>
                <a:srgbClr val="00B0F0"/>
              </a:buClr>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 Positive               +8.74% (Plus)</a:t>
            </a:r>
          </a:p>
          <a:p>
            <a:pPr>
              <a:lnSpc>
                <a:spcPct val="100000"/>
              </a:lnSpc>
              <a:buClr>
                <a:srgbClr val="00B0F0"/>
              </a:buClr>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 Positive               +16.66% (Plus</a:t>
            </a: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74E9F50-B3C1-7AA6-ECC5-1A0C13D032DB}"/>
              </a:ext>
            </a:extLst>
          </p:cNvPr>
          <p:cNvPicPr>
            <a:picLocks noChangeAspect="1"/>
          </p:cNvPicPr>
          <p:nvPr/>
        </p:nvPicPr>
        <p:blipFill>
          <a:blip r:embed="rId2"/>
          <a:stretch>
            <a:fillRect/>
          </a:stretch>
        </p:blipFill>
        <p:spPr>
          <a:xfrm>
            <a:off x="7124400" y="2675966"/>
            <a:ext cx="4791829" cy="31878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14008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37A7-261F-FFA5-F8F4-3C45B6C17A7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Political Or Government Institute</a:t>
            </a:r>
          </a:p>
        </p:txBody>
      </p:sp>
      <p:sp>
        <p:nvSpPr>
          <p:cNvPr id="3" name="Content Placeholder 2">
            <a:extLst>
              <a:ext uri="{FF2B5EF4-FFF2-40B4-BE49-F238E27FC236}">
                <a16:creationId xmlns:a16="http://schemas.microsoft.com/office/drawing/2014/main" id="{A2F9102C-ACB0-AD15-A37C-2A525091E5C4}"/>
              </a:ext>
            </a:extLst>
          </p:cNvPr>
          <p:cNvSpPr>
            <a:spLocks noGrp="1"/>
          </p:cNvSpPr>
          <p:nvPr>
            <p:ph idx="1"/>
          </p:nvPr>
        </p:nvSpPr>
        <p:spPr/>
        <p:txBody>
          <a:bodyPr/>
          <a:lstStyle/>
          <a:p>
            <a:pPr>
              <a:buClr>
                <a:srgbClr val="00B0F0"/>
              </a:buClr>
              <a:buFont typeface="Times New Roman" panose="02020603050405020304" pitchFamily="18" charset="0"/>
              <a:buChar char="⁘"/>
            </a:pPr>
            <a:r>
              <a:rPr lang="en-GB" dirty="0">
                <a:solidFill>
                  <a:schemeClr val="tx1"/>
                </a:solidFill>
                <a:latin typeface="Times New Roman" panose="02020603050405020304" pitchFamily="18" charset="0"/>
                <a:cs typeface="Times New Roman" panose="02020603050405020304" pitchFamily="18" charset="0"/>
              </a:rPr>
              <a:t>  Policy maker.</a:t>
            </a:r>
          </a:p>
          <a:p>
            <a:pPr>
              <a:buClr>
                <a:srgbClr val="00B0F0"/>
              </a:buClr>
              <a:buFont typeface="Times New Roman" panose="02020603050405020304" pitchFamily="18" charset="0"/>
              <a:buChar char="⁘"/>
            </a:pPr>
            <a:r>
              <a:rPr lang="en-GB" dirty="0">
                <a:solidFill>
                  <a:schemeClr val="tx1"/>
                </a:solidFill>
                <a:latin typeface="Times New Roman" panose="02020603050405020304" pitchFamily="18" charset="0"/>
                <a:cs typeface="Times New Roman" panose="02020603050405020304" pitchFamily="18" charset="0"/>
              </a:rPr>
              <a:t>  Implement.</a:t>
            </a:r>
          </a:p>
          <a:p>
            <a:pPr>
              <a:buClr>
                <a:srgbClr val="00B0F0"/>
              </a:buClr>
              <a:buFont typeface="Times New Roman" panose="02020603050405020304" pitchFamily="18" charset="0"/>
              <a:buChar char="⁘"/>
            </a:pPr>
            <a:r>
              <a:rPr lang="en-GB" dirty="0">
                <a:solidFill>
                  <a:schemeClr val="tx1"/>
                </a:solidFill>
                <a:latin typeface="Times New Roman" panose="02020603050405020304" pitchFamily="18" charset="0"/>
                <a:cs typeface="Times New Roman" panose="02020603050405020304" pitchFamily="18" charset="0"/>
              </a:rPr>
              <a:t>  Type of government in all over world</a:t>
            </a:r>
          </a:p>
          <a:p>
            <a:pPr>
              <a:buClr>
                <a:srgbClr val="00B0F0"/>
              </a:buClr>
              <a:buFont typeface="Arial" panose="020B0604020202020204" pitchFamily="34" charset="0"/>
              <a:buChar char="•"/>
            </a:pPr>
            <a:r>
              <a:rPr lang="en-GB" dirty="0">
                <a:solidFill>
                  <a:schemeClr val="tx1"/>
                </a:solidFill>
                <a:latin typeface="Times New Roman" panose="02020603050405020304" pitchFamily="18" charset="0"/>
                <a:cs typeface="Times New Roman" panose="02020603050405020304" pitchFamily="18" charset="0"/>
              </a:rPr>
              <a:t>  Monarchy  (Saudi Arab)</a:t>
            </a:r>
          </a:p>
          <a:p>
            <a:pPr>
              <a:buClr>
                <a:srgbClr val="00B0F0"/>
              </a:buClr>
              <a:buFont typeface="Arial" panose="020B0604020202020204" pitchFamily="34" charset="0"/>
              <a:buChar char="•"/>
            </a:pPr>
            <a:r>
              <a:rPr lang="en-GB" dirty="0">
                <a:solidFill>
                  <a:schemeClr val="tx1"/>
                </a:solidFill>
                <a:latin typeface="Times New Roman" panose="02020603050405020304" pitchFamily="18" charset="0"/>
                <a:cs typeface="Times New Roman" panose="02020603050405020304" pitchFamily="18" charset="0"/>
              </a:rPr>
              <a:t>  Democracy  (Pakistan)</a:t>
            </a:r>
          </a:p>
          <a:p>
            <a:pPr>
              <a:buClr>
                <a:srgbClr val="00B0F0"/>
              </a:buClr>
              <a:buFont typeface="Arial" panose="020B0604020202020204" pitchFamily="34" charset="0"/>
              <a:buChar char="•"/>
            </a:pPr>
            <a:r>
              <a:rPr lang="en-GB" dirty="0">
                <a:solidFill>
                  <a:schemeClr val="tx1"/>
                </a:solidFill>
                <a:latin typeface="Times New Roman" panose="02020603050405020304" pitchFamily="18" charset="0"/>
                <a:cs typeface="Times New Roman" panose="02020603050405020304" pitchFamily="18" charset="0"/>
              </a:rPr>
              <a:t>  Authoritarianism (Zimbabwe)</a:t>
            </a:r>
          </a:p>
          <a:p>
            <a:pPr>
              <a:buClr>
                <a:srgbClr val="00B0F0"/>
              </a:buClr>
              <a:buFont typeface="Arial" panose="020B0604020202020204" pitchFamily="34" charset="0"/>
              <a:buChar char="•"/>
            </a:pPr>
            <a:r>
              <a:rPr lang="en-GB" dirty="0">
                <a:solidFill>
                  <a:schemeClr val="tx1"/>
                </a:solidFill>
                <a:latin typeface="Times New Roman" panose="02020603050405020304" pitchFamily="18" charset="0"/>
                <a:cs typeface="Times New Roman" panose="02020603050405020304" pitchFamily="18" charset="0"/>
              </a:rPr>
              <a:t>  Totalitarianism (soviet union).</a:t>
            </a:r>
          </a:p>
          <a:p>
            <a:pPr>
              <a:buClr>
                <a:srgbClr val="00B0F0"/>
              </a:buClr>
              <a:buFont typeface="Times New Roman" panose="02020603050405020304" pitchFamily="18" charset="0"/>
              <a:buChar char="⁘"/>
            </a:pPr>
            <a:endParaRPr lang="en-GB" dirty="0">
              <a:solidFill>
                <a:schemeClr val="tx1"/>
              </a:solidFill>
              <a:latin typeface="Times New Roman" panose="02020603050405020304" pitchFamily="18" charset="0"/>
              <a:cs typeface="Times New Roman" panose="02020603050405020304" pitchFamily="18" charset="0"/>
            </a:endParaRPr>
          </a:p>
          <a:p>
            <a:pPr>
              <a:buClr>
                <a:srgbClr val="00B0F0"/>
              </a:buClr>
              <a:buFont typeface="Times New Roman" panose="02020603050405020304" pitchFamily="18" charset="0"/>
              <a:buChar char="⁘"/>
            </a:pPr>
            <a:endParaRPr lang="en-GB"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69D0E33-218E-A042-2726-8A6BB65DB272}"/>
              </a:ext>
            </a:extLst>
          </p:cNvPr>
          <p:cNvPicPr>
            <a:picLocks noChangeAspect="1"/>
          </p:cNvPicPr>
          <p:nvPr/>
        </p:nvPicPr>
        <p:blipFill rotWithShape="1">
          <a:blip r:embed="rId2"/>
          <a:srcRect l="38809" t="37877" r="42739" b="29937"/>
          <a:stretch/>
        </p:blipFill>
        <p:spPr>
          <a:xfrm>
            <a:off x="7199084" y="2108201"/>
            <a:ext cx="3483430" cy="3416009"/>
          </a:xfrm>
          <a:prstGeom prst="rect">
            <a:avLst/>
          </a:prstGeom>
        </p:spPr>
      </p:pic>
    </p:spTree>
    <p:extLst>
      <p:ext uri="{BB962C8B-B14F-4D97-AF65-F5344CB8AC3E}">
        <p14:creationId xmlns:p14="http://schemas.microsoft.com/office/powerpoint/2010/main" val="1306690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D1EB40-01B0-7DA6-47CC-4A1EDD14978C}"/>
              </a:ext>
            </a:extLst>
          </p:cNvPr>
          <p:cNvSpPr>
            <a:spLocks noGrp="1"/>
          </p:cNvSpPr>
          <p:nvPr>
            <p:ph type="title"/>
          </p:nvPr>
        </p:nvSpPr>
        <p:spPr>
          <a:xfrm>
            <a:off x="1097280" y="272089"/>
            <a:ext cx="10058400" cy="1450757"/>
          </a:xfrm>
        </p:spPr>
        <p:txBody>
          <a:bodyPr/>
          <a:lstStyle/>
          <a:p>
            <a:r>
              <a:rPr lang="en-GB" dirty="0">
                <a:latin typeface="Times New Roman" panose="02020603050405020304" pitchFamily="18" charset="0"/>
                <a:cs typeface="Times New Roman" panose="02020603050405020304" pitchFamily="18" charset="0"/>
              </a:rPr>
              <a:t>Political Or Government Institute</a:t>
            </a:r>
          </a:p>
        </p:txBody>
      </p:sp>
      <p:sp>
        <p:nvSpPr>
          <p:cNvPr id="7" name="Content Placeholder 6">
            <a:extLst>
              <a:ext uri="{FF2B5EF4-FFF2-40B4-BE49-F238E27FC236}">
                <a16:creationId xmlns:a16="http://schemas.microsoft.com/office/drawing/2014/main" id="{29DE9F4F-29A0-2689-8D0E-50C4300B3CA8}"/>
              </a:ext>
            </a:extLst>
          </p:cNvPr>
          <p:cNvSpPr>
            <a:spLocks noGrp="1"/>
          </p:cNvSpPr>
          <p:nvPr>
            <p:ph idx="1"/>
          </p:nvPr>
        </p:nvSpPr>
        <p:spPr>
          <a:xfrm>
            <a:off x="1097280" y="2093687"/>
            <a:ext cx="10058400" cy="3760891"/>
          </a:xfrm>
        </p:spPr>
        <p:txBody>
          <a:bodyPr>
            <a:normAutofit/>
          </a:bodyPr>
          <a:lstStyle/>
          <a:p>
            <a:pPr marL="0" indent="0">
              <a:buClr>
                <a:srgbClr val="00B0F0"/>
              </a:buClr>
              <a:buNone/>
            </a:pPr>
            <a:r>
              <a:rPr lang="en-GB" sz="3200" b="1" dirty="0">
                <a:latin typeface="Times New Roman" panose="02020603050405020304" pitchFamily="18" charset="0"/>
                <a:cs typeface="Times New Roman" panose="02020603050405020304" pitchFamily="18" charset="0"/>
              </a:rPr>
              <a:t>Types of Government Structure</a:t>
            </a:r>
          </a:p>
          <a:p>
            <a:pPr>
              <a:buClr>
                <a:srgbClr val="00B0F0"/>
              </a:buClr>
              <a:buFont typeface="Times New Roman" panose="02020603050405020304" pitchFamily="18" charset="0"/>
              <a:buChar char="⁘"/>
            </a:pPr>
            <a:r>
              <a:rPr lang="en-GB" sz="2800" b="1" dirty="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Legislative Branch  (Parliament).</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Executive Branch.</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Judicial Branch</a:t>
            </a:r>
          </a:p>
          <a:p>
            <a:pPr>
              <a:buClr>
                <a:srgbClr val="00B0F0"/>
              </a:buClr>
              <a:buFont typeface="Times New Roman" panose="02020603050405020304" pitchFamily="18" charset="0"/>
              <a:buChar char="⁘"/>
            </a:pPr>
            <a:endParaRPr lang="en-GB" sz="28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66016CE-FDD8-229C-D10A-6BEF83786F64}"/>
              </a:ext>
            </a:extLst>
          </p:cNvPr>
          <p:cNvPicPr>
            <a:picLocks noChangeAspect="1"/>
          </p:cNvPicPr>
          <p:nvPr/>
        </p:nvPicPr>
        <p:blipFill>
          <a:blip r:embed="rId2"/>
          <a:stretch>
            <a:fillRect/>
          </a:stretch>
        </p:blipFill>
        <p:spPr>
          <a:xfrm>
            <a:off x="7203232" y="2176287"/>
            <a:ext cx="3450254" cy="3962401"/>
          </a:xfrm>
          <a:prstGeom prst="rect">
            <a:avLst/>
          </a:prstGeom>
        </p:spPr>
      </p:pic>
    </p:spTree>
    <p:extLst>
      <p:ext uri="{BB962C8B-B14F-4D97-AF65-F5344CB8AC3E}">
        <p14:creationId xmlns:p14="http://schemas.microsoft.com/office/powerpoint/2010/main" val="3223282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D1EB40-01B0-7DA6-47CC-4A1EDD14978C}"/>
              </a:ext>
            </a:extLst>
          </p:cNvPr>
          <p:cNvSpPr>
            <a:spLocks noGrp="1"/>
          </p:cNvSpPr>
          <p:nvPr>
            <p:ph type="title"/>
          </p:nvPr>
        </p:nvSpPr>
        <p:spPr/>
        <p:txBody>
          <a:bodyPr/>
          <a:lstStyle/>
          <a:p>
            <a:r>
              <a:rPr lang="en-GB" b="1" dirty="0"/>
              <a:t>Legislative Branch  Parliament (Senate)</a:t>
            </a:r>
          </a:p>
        </p:txBody>
      </p:sp>
      <p:sp>
        <p:nvSpPr>
          <p:cNvPr id="7" name="Content Placeholder 6">
            <a:extLst>
              <a:ext uri="{FF2B5EF4-FFF2-40B4-BE49-F238E27FC236}">
                <a16:creationId xmlns:a16="http://schemas.microsoft.com/office/drawing/2014/main" id="{29DE9F4F-29A0-2689-8D0E-50C4300B3CA8}"/>
              </a:ext>
            </a:extLst>
          </p:cNvPr>
          <p:cNvSpPr>
            <a:spLocks noGrp="1"/>
          </p:cNvSpPr>
          <p:nvPr>
            <p:ph idx="1"/>
          </p:nvPr>
        </p:nvSpPr>
        <p:spPr>
          <a:xfrm>
            <a:off x="537029" y="2108201"/>
            <a:ext cx="11117941" cy="4205513"/>
          </a:xfrm>
        </p:spPr>
        <p:txBody>
          <a:bodyPr>
            <a:normAutofit fontScale="92500" lnSpcReduction="10000"/>
          </a:bodyPr>
          <a:lstStyle/>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In 1947 to 1973. The Country had a unicameral system of legislature. ( National Assembly)</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Under the 1973 Constitution, Pakistan adopted bicameral system at the centre, called “The Parliament”, composing the President, the National Assembly and The Senate.. (Senate &amp; National Assembly ).</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Four members i.e. two on general seats, one technocrat including  Aalim and one woman are elected from the Federal Capital whereas eight members are elected from the Federally Administrated Tribal Areas (FATA) in such manner as the President may, by order prescribe.</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Senate. have 100 seats and its duration is 6 year. Elected</a:t>
            </a:r>
          </a:p>
          <a:p>
            <a:pPr>
              <a:buClr>
                <a:srgbClr val="00B0F0"/>
              </a:buCl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  FATA : 4 seats                       Islamabad : 4 seats                                Punjab : 23 seats </a:t>
            </a:r>
          </a:p>
          <a:p>
            <a:pPr>
              <a:buClr>
                <a:srgbClr val="00B0F0"/>
              </a:buCl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   Sindh :23 seats                             KPK :23 seats                               Baluchistan : 23seats </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In 2024 will be 96 seats in Senate. (FATA will be included in KPK.</a:t>
            </a:r>
          </a:p>
          <a:p>
            <a:pPr>
              <a:buClr>
                <a:srgbClr val="00B0F0"/>
              </a:buClr>
              <a:buFont typeface="Times New Roman" panose="02020603050405020304" pitchFamily="18" charset="0"/>
              <a:buChar char="⁘"/>
            </a:pPr>
            <a:endParaRPr lang="en-GB" dirty="0">
              <a:latin typeface="Times New Roman" panose="02020603050405020304" pitchFamily="18" charset="0"/>
              <a:cs typeface="Times New Roman" panose="02020603050405020304" pitchFamily="18" charset="0"/>
            </a:endParaRPr>
          </a:p>
          <a:p>
            <a:pPr>
              <a:buClr>
                <a:srgbClr val="00B0F0"/>
              </a:buClr>
              <a:buFont typeface="Times New Roman" panose="02020603050405020304" pitchFamily="18" charset="0"/>
              <a:buChar char="⁘"/>
            </a:pPr>
            <a:endParaRPr lang="en-GB" dirty="0">
              <a:latin typeface="Times New Roman" panose="02020603050405020304" pitchFamily="18" charset="0"/>
              <a:cs typeface="Times New Roman" panose="02020603050405020304" pitchFamily="18" charset="0"/>
            </a:endParaRPr>
          </a:p>
          <a:p>
            <a:pPr>
              <a:buClr>
                <a:srgbClr val="00B0F0"/>
              </a:buClr>
              <a:buFont typeface="Times New Roman" panose="02020603050405020304" pitchFamily="18" charset="0"/>
              <a:buChar char="⁘"/>
            </a:pPr>
            <a:endParaRPr lang="en-GB" dirty="0">
              <a:latin typeface="Times New Roman" panose="02020603050405020304" pitchFamily="18" charset="0"/>
              <a:cs typeface="Times New Roman" panose="02020603050405020304" pitchFamily="18" charset="0"/>
            </a:endParaRPr>
          </a:p>
          <a:p>
            <a:pPr>
              <a:buClr>
                <a:srgbClr val="00B0F0"/>
              </a:buClr>
              <a:buFont typeface="Times New Roman" panose="02020603050405020304" pitchFamily="18" charset="0"/>
              <a:buChar char="⁘"/>
            </a:pP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6998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C809-8DEF-F79B-20A9-6A338D72C096}"/>
              </a:ext>
            </a:extLst>
          </p:cNvPr>
          <p:cNvSpPr>
            <a:spLocks noGrp="1"/>
          </p:cNvSpPr>
          <p:nvPr>
            <p:ph type="title"/>
          </p:nvPr>
        </p:nvSpPr>
        <p:spPr>
          <a:xfrm>
            <a:off x="4154650" y="399245"/>
            <a:ext cx="3539114" cy="861597"/>
          </a:xfrm>
        </p:spPr>
        <p:txBody>
          <a:bodyPr>
            <a:normAutofit fontScale="90000"/>
          </a:bodyPr>
          <a:lstStyle/>
          <a:p>
            <a:r>
              <a:rPr lang="en-GB" dirty="0"/>
              <a:t>Team Member</a:t>
            </a:r>
          </a:p>
        </p:txBody>
      </p:sp>
      <p:pic>
        <p:nvPicPr>
          <p:cNvPr id="9" name="Content Placeholder 8">
            <a:extLst>
              <a:ext uri="{FF2B5EF4-FFF2-40B4-BE49-F238E27FC236}">
                <a16:creationId xmlns:a16="http://schemas.microsoft.com/office/drawing/2014/main" id="{C47E2E7A-F0CE-43C4-6A36-CB6F20502975}"/>
              </a:ext>
            </a:extLst>
          </p:cNvPr>
          <p:cNvPicPr>
            <a:picLocks noGrp="1" noChangeAspect="1"/>
          </p:cNvPicPr>
          <p:nvPr>
            <p:ph idx="1"/>
          </p:nvPr>
        </p:nvPicPr>
        <p:blipFill>
          <a:blip r:embed="rId2"/>
          <a:stretch>
            <a:fillRect/>
          </a:stretch>
        </p:blipFill>
        <p:spPr>
          <a:xfrm>
            <a:off x="9416453" y="1979457"/>
            <a:ext cx="2082555" cy="21315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Oval 5">
            <a:extLst>
              <a:ext uri="{FF2B5EF4-FFF2-40B4-BE49-F238E27FC236}">
                <a16:creationId xmlns:a16="http://schemas.microsoft.com/office/drawing/2014/main" id="{5195E190-FDC3-0C3B-9DBD-4F1363A5F1C9}"/>
              </a:ext>
            </a:extLst>
          </p:cNvPr>
          <p:cNvSpPr/>
          <p:nvPr/>
        </p:nvSpPr>
        <p:spPr>
          <a:xfrm>
            <a:off x="3349310" y="2053995"/>
            <a:ext cx="2223952" cy="2251533"/>
          </a:xfrm>
          <a:prstGeom prst="ellipse">
            <a:avLst/>
          </a:prstGeom>
          <a:blipFill dpi="0" rotWithShape="1">
            <a:blip r:embed="rId3"/>
            <a:srcRect/>
            <a:stretch>
              <a:fillRect l="-24000" r="-23000"/>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2BF6D762-7CAA-1485-9BC5-1B2A32DF9554}"/>
              </a:ext>
            </a:extLst>
          </p:cNvPr>
          <p:cNvSpPr/>
          <p:nvPr/>
        </p:nvSpPr>
        <p:spPr>
          <a:xfrm>
            <a:off x="6280019" y="2053996"/>
            <a:ext cx="2223952" cy="2213186"/>
          </a:xfrm>
          <a:prstGeom prst="ellipse">
            <a:avLst/>
          </a:prstGeom>
          <a:blipFill dpi="0" rotWithShape="1">
            <a:blip r:embed="rId4"/>
            <a:srcRect/>
            <a:stretch>
              <a:fillRect l="2000" b="-6000"/>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CE9E18A7-1C51-1B18-8A66-B8AE595E9A39}"/>
              </a:ext>
            </a:extLst>
          </p:cNvPr>
          <p:cNvSpPr txBox="1"/>
          <p:nvPr/>
        </p:nvSpPr>
        <p:spPr>
          <a:xfrm>
            <a:off x="367905" y="4642495"/>
            <a:ext cx="2531398" cy="646331"/>
          </a:xfrm>
          <a:prstGeom prst="rect">
            <a:avLst/>
          </a:prstGeom>
          <a:noFill/>
          <a:ln>
            <a:noFill/>
          </a:ln>
        </p:spPr>
        <p:txBody>
          <a:bodyPr wrap="square" rtlCol="0">
            <a:spAutoFit/>
          </a:bodyPr>
          <a:lstStyle/>
          <a:p>
            <a:r>
              <a:rPr lang="en-GB" b="1" dirty="0">
                <a:latin typeface="Times New Roman" panose="02020603050405020304" pitchFamily="18" charset="0"/>
                <a:cs typeface="Times New Roman" panose="02020603050405020304" pitchFamily="18" charset="0"/>
              </a:rPr>
              <a:t>Kashif Mehmood</a:t>
            </a:r>
          </a:p>
          <a:p>
            <a:r>
              <a:rPr lang="en-GB" b="1" dirty="0">
                <a:latin typeface="Times New Roman" panose="02020603050405020304" pitchFamily="18" charset="0"/>
                <a:cs typeface="Times New Roman" panose="02020603050405020304" pitchFamily="18" charset="0"/>
              </a:rPr>
              <a:t>4166-FBAS/BSCS4-F19</a:t>
            </a:r>
          </a:p>
        </p:txBody>
      </p:sp>
      <p:sp>
        <p:nvSpPr>
          <p:cNvPr id="19" name="TextBox 18">
            <a:extLst>
              <a:ext uri="{FF2B5EF4-FFF2-40B4-BE49-F238E27FC236}">
                <a16:creationId xmlns:a16="http://schemas.microsoft.com/office/drawing/2014/main" id="{FA464064-B3EB-3E70-1358-AD22F501A2F0}"/>
              </a:ext>
            </a:extLst>
          </p:cNvPr>
          <p:cNvSpPr txBox="1"/>
          <p:nvPr/>
        </p:nvSpPr>
        <p:spPr>
          <a:xfrm>
            <a:off x="3392809" y="4635717"/>
            <a:ext cx="2531398" cy="646331"/>
          </a:xfrm>
          <a:prstGeom prst="rect">
            <a:avLst/>
          </a:prstGeom>
          <a:noFill/>
          <a:ln>
            <a:noFill/>
          </a:ln>
        </p:spPr>
        <p:txBody>
          <a:bodyPr wrap="square" rtlCol="0">
            <a:spAutoFit/>
          </a:bodyPr>
          <a:lstStyle/>
          <a:p>
            <a:r>
              <a:rPr lang="en-GB" b="1" dirty="0">
                <a:latin typeface="Times New Roman" panose="02020603050405020304" pitchFamily="18" charset="0"/>
                <a:cs typeface="Times New Roman" panose="02020603050405020304" pitchFamily="18" charset="0"/>
              </a:rPr>
              <a:t>Saif Ali Khan</a:t>
            </a:r>
          </a:p>
          <a:p>
            <a:r>
              <a:rPr lang="en-GB" b="1" dirty="0">
                <a:latin typeface="Times New Roman" panose="02020603050405020304" pitchFamily="18" charset="0"/>
                <a:cs typeface="Times New Roman" panose="02020603050405020304" pitchFamily="18" charset="0"/>
              </a:rPr>
              <a:t>4194-FBAS/BSCS4-F19</a:t>
            </a:r>
          </a:p>
        </p:txBody>
      </p:sp>
      <p:sp>
        <p:nvSpPr>
          <p:cNvPr id="20" name="TextBox 19">
            <a:extLst>
              <a:ext uri="{FF2B5EF4-FFF2-40B4-BE49-F238E27FC236}">
                <a16:creationId xmlns:a16="http://schemas.microsoft.com/office/drawing/2014/main" id="{A688C475-4AE1-A380-6C53-BEE193644907}"/>
              </a:ext>
            </a:extLst>
          </p:cNvPr>
          <p:cNvSpPr txBox="1"/>
          <p:nvPr/>
        </p:nvSpPr>
        <p:spPr>
          <a:xfrm>
            <a:off x="6292420" y="4642495"/>
            <a:ext cx="2531398" cy="646331"/>
          </a:xfrm>
          <a:prstGeom prst="rect">
            <a:avLst/>
          </a:prstGeom>
          <a:noFill/>
          <a:ln>
            <a:noFill/>
          </a:ln>
        </p:spPr>
        <p:txBody>
          <a:bodyPr wrap="square" rtlCol="0">
            <a:spAutoFit/>
          </a:bodyPr>
          <a:lstStyle/>
          <a:p>
            <a:r>
              <a:rPr lang="en-GB" b="1" dirty="0">
                <a:latin typeface="Times New Roman" panose="02020603050405020304" pitchFamily="18" charset="0"/>
                <a:cs typeface="Times New Roman" panose="02020603050405020304" pitchFamily="18" charset="0"/>
              </a:rPr>
              <a:t>Hamza Azhar</a:t>
            </a:r>
          </a:p>
          <a:p>
            <a:r>
              <a:rPr lang="en-GB" b="1" dirty="0">
                <a:latin typeface="Times New Roman" panose="02020603050405020304" pitchFamily="18" charset="0"/>
                <a:cs typeface="Times New Roman" panose="02020603050405020304" pitchFamily="18" charset="0"/>
              </a:rPr>
              <a:t>4172-FBAS/BSCS4-F19</a:t>
            </a:r>
          </a:p>
        </p:txBody>
      </p:sp>
      <p:sp>
        <p:nvSpPr>
          <p:cNvPr id="21" name="TextBox 20">
            <a:extLst>
              <a:ext uri="{FF2B5EF4-FFF2-40B4-BE49-F238E27FC236}">
                <a16:creationId xmlns:a16="http://schemas.microsoft.com/office/drawing/2014/main" id="{ACCD4C8A-6F17-7156-82E0-82BB25FE13D1}"/>
              </a:ext>
            </a:extLst>
          </p:cNvPr>
          <p:cNvSpPr txBox="1"/>
          <p:nvPr/>
        </p:nvSpPr>
        <p:spPr>
          <a:xfrm>
            <a:off x="9192031" y="4642495"/>
            <a:ext cx="2531398" cy="646331"/>
          </a:xfrm>
          <a:prstGeom prst="rect">
            <a:avLst/>
          </a:prstGeom>
          <a:noFill/>
          <a:ln>
            <a:noFill/>
          </a:ln>
        </p:spPr>
        <p:txBody>
          <a:bodyPr wrap="square" rtlCol="0">
            <a:spAutoFit/>
          </a:bodyPr>
          <a:lstStyle/>
          <a:p>
            <a:r>
              <a:rPr lang="en-GB" b="1" dirty="0">
                <a:latin typeface="Times New Roman" panose="02020603050405020304" pitchFamily="18" charset="0"/>
                <a:cs typeface="Times New Roman" panose="02020603050405020304" pitchFamily="18" charset="0"/>
              </a:rPr>
              <a:t>M. Sufyan Abbasi</a:t>
            </a:r>
          </a:p>
          <a:p>
            <a:r>
              <a:rPr lang="en-GB" b="1" dirty="0">
                <a:latin typeface="Times New Roman" panose="02020603050405020304" pitchFamily="18" charset="0"/>
                <a:cs typeface="Times New Roman" panose="02020603050405020304" pitchFamily="18" charset="0"/>
              </a:rPr>
              <a:t>4203-FBAS/BSCS4-F19</a:t>
            </a:r>
          </a:p>
        </p:txBody>
      </p:sp>
      <p:pic>
        <p:nvPicPr>
          <p:cNvPr id="11" name="Picture 10">
            <a:extLst>
              <a:ext uri="{FF2B5EF4-FFF2-40B4-BE49-F238E27FC236}">
                <a16:creationId xmlns:a16="http://schemas.microsoft.com/office/drawing/2014/main" id="{D85FC073-1F6A-62BE-0BBC-F5A9733DC1DD}"/>
              </a:ext>
            </a:extLst>
          </p:cNvPr>
          <p:cNvPicPr>
            <a:picLocks noChangeAspect="1"/>
          </p:cNvPicPr>
          <p:nvPr/>
        </p:nvPicPr>
        <p:blipFill>
          <a:blip r:embed="rId5"/>
          <a:stretch>
            <a:fillRect/>
          </a:stretch>
        </p:blipFill>
        <p:spPr>
          <a:xfrm>
            <a:off x="592327" y="1979457"/>
            <a:ext cx="2082555" cy="2251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4444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D1EB40-01B0-7DA6-47CC-4A1EDD14978C}"/>
              </a:ext>
            </a:extLst>
          </p:cNvPr>
          <p:cNvSpPr>
            <a:spLocks noGrp="1"/>
          </p:cNvSpPr>
          <p:nvPr>
            <p:ph type="title"/>
          </p:nvPr>
        </p:nvSpPr>
        <p:spPr>
          <a:xfrm>
            <a:off x="618309" y="263529"/>
            <a:ext cx="10499634" cy="1450757"/>
          </a:xfrm>
        </p:spPr>
        <p:txBody>
          <a:bodyPr>
            <a:normAutofit/>
          </a:bodyPr>
          <a:lstStyle/>
          <a:p>
            <a:r>
              <a:rPr lang="en-GB" sz="4000" b="1" dirty="0"/>
              <a:t>Legislative Branch  Parliament (National Assembly)</a:t>
            </a:r>
          </a:p>
        </p:txBody>
      </p:sp>
      <p:sp>
        <p:nvSpPr>
          <p:cNvPr id="7" name="Content Placeholder 6">
            <a:extLst>
              <a:ext uri="{FF2B5EF4-FFF2-40B4-BE49-F238E27FC236}">
                <a16:creationId xmlns:a16="http://schemas.microsoft.com/office/drawing/2014/main" id="{29DE9F4F-29A0-2689-8D0E-50C4300B3CA8}"/>
              </a:ext>
            </a:extLst>
          </p:cNvPr>
          <p:cNvSpPr>
            <a:spLocks noGrp="1"/>
          </p:cNvSpPr>
          <p:nvPr>
            <p:ph idx="1"/>
          </p:nvPr>
        </p:nvSpPr>
        <p:spPr>
          <a:xfrm>
            <a:off x="464457" y="2108201"/>
            <a:ext cx="11001829" cy="4350656"/>
          </a:xfrm>
        </p:spPr>
        <p:txBody>
          <a:bodyPr>
            <a:normAutofit/>
          </a:bodyPr>
          <a:lstStyle/>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The Speaker of the House is the presiding officer of the National Assembly. The speaker is assisted by the Deputy Speaker. Both officers are elected from within the ranks of the National Assembly and, by current convention, are usually members of the majority party. </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National Assembly Members are 342.</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Duration 5 year.</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272  directly elect 272 MNA’s. members</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Remaining member 70..reserved 60 seats for women and 10 for minorities. (Hindus or Christion’s.)</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Population based.. 1</a:t>
            </a:r>
            <a:r>
              <a:rPr lang="en-GB" baseline="30000" dirty="0">
                <a:latin typeface="Times New Roman" panose="02020603050405020304" pitchFamily="18" charset="0"/>
                <a:cs typeface="Times New Roman" panose="02020603050405020304" pitchFamily="18" charset="0"/>
              </a:rPr>
              <a:t>st</a:t>
            </a:r>
            <a:r>
              <a:rPr lang="en-GB" dirty="0">
                <a:latin typeface="Times New Roman" panose="02020603050405020304" pitchFamily="18" charset="0"/>
                <a:cs typeface="Times New Roman" panose="02020603050405020304" pitchFamily="18" charset="0"/>
              </a:rPr>
              <a:t> Punjab  2</a:t>
            </a:r>
            <a:r>
              <a:rPr lang="en-GB" baseline="30000" dirty="0">
                <a:latin typeface="Times New Roman" panose="02020603050405020304" pitchFamily="18" charset="0"/>
                <a:cs typeface="Times New Roman" panose="02020603050405020304" pitchFamily="18" charset="0"/>
              </a:rPr>
              <a:t>nd</a:t>
            </a:r>
            <a:r>
              <a:rPr lang="en-GB" dirty="0">
                <a:latin typeface="Times New Roman" panose="02020603050405020304" pitchFamily="18" charset="0"/>
                <a:cs typeface="Times New Roman" panose="02020603050405020304" pitchFamily="18" charset="0"/>
              </a:rPr>
              <a:t> Sindh 3</a:t>
            </a:r>
            <a:r>
              <a:rPr lang="en-GB" baseline="30000" dirty="0">
                <a:latin typeface="Times New Roman" panose="02020603050405020304" pitchFamily="18" charset="0"/>
                <a:cs typeface="Times New Roman" panose="02020603050405020304" pitchFamily="18" charset="0"/>
              </a:rPr>
              <a:t>rd</a:t>
            </a:r>
            <a:r>
              <a:rPr lang="en-GB" dirty="0">
                <a:latin typeface="Times New Roman" panose="02020603050405020304" pitchFamily="18" charset="0"/>
                <a:cs typeface="Times New Roman" panose="02020603050405020304" pitchFamily="18" charset="0"/>
              </a:rPr>
              <a:t> KPK 4</a:t>
            </a:r>
            <a:r>
              <a:rPr lang="en-GB" baseline="30000" dirty="0">
                <a:latin typeface="Times New Roman" panose="02020603050405020304" pitchFamily="18" charset="0"/>
                <a:cs typeface="Times New Roman" panose="02020603050405020304" pitchFamily="18" charset="0"/>
              </a:rPr>
              <a:t>th</a:t>
            </a:r>
            <a:r>
              <a:rPr lang="en-GB" dirty="0">
                <a:latin typeface="Times New Roman" panose="02020603050405020304" pitchFamily="18" charset="0"/>
                <a:cs typeface="Times New Roman" panose="02020603050405020304" pitchFamily="18" charset="0"/>
              </a:rPr>
              <a:t> Baluchistan.</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The place where we discuss the issues and problems to resolve them</a:t>
            </a:r>
            <a:r>
              <a:rPr lang="en-GB" dirty="0"/>
              <a:t>.</a:t>
            </a:r>
          </a:p>
          <a:p>
            <a:pPr>
              <a:buClr>
                <a:srgbClr val="00B0F0"/>
              </a:buClr>
              <a:buFont typeface="Times New Roman" panose="02020603050405020304" pitchFamily="18" charset="0"/>
              <a:buChar char="⁘"/>
            </a:pP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9127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37A7-261F-FFA5-F8F4-3C45B6C17A70}"/>
              </a:ext>
            </a:extLst>
          </p:cNvPr>
          <p:cNvSpPr>
            <a:spLocks noGrp="1"/>
          </p:cNvSpPr>
          <p:nvPr>
            <p:ph type="title"/>
          </p:nvPr>
        </p:nvSpPr>
        <p:spPr/>
        <p:txBody>
          <a:bodyPr/>
          <a:lstStyle/>
          <a:p>
            <a:r>
              <a:rPr lang="en-GB" dirty="0"/>
              <a:t>Executive Branch</a:t>
            </a:r>
          </a:p>
        </p:txBody>
      </p:sp>
      <p:sp>
        <p:nvSpPr>
          <p:cNvPr id="3" name="Content Placeholder 2">
            <a:extLst>
              <a:ext uri="{FF2B5EF4-FFF2-40B4-BE49-F238E27FC236}">
                <a16:creationId xmlns:a16="http://schemas.microsoft.com/office/drawing/2014/main" id="{A2F9102C-ACB0-AD15-A37C-2A525091E5C4}"/>
              </a:ext>
            </a:extLst>
          </p:cNvPr>
          <p:cNvSpPr>
            <a:spLocks noGrp="1"/>
          </p:cNvSpPr>
          <p:nvPr>
            <p:ph idx="1"/>
          </p:nvPr>
        </p:nvSpPr>
        <p:spPr/>
        <p:txBody>
          <a:bodyPr>
            <a:normAutofit lnSpcReduction="10000"/>
          </a:bodyPr>
          <a:lstStyle/>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Executive branch which is used to implement the law which were passed in parliament.</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Prime Minister. (Chief executive of Pakistan., head of governor)</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President.(head of state) before passing Eighteenth Amendment 2010 president have more rights. For example can dissolve assembly.</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After 2010 Now Prime minister and parliament can dissolve assemblies .</a:t>
            </a:r>
          </a:p>
          <a:p>
            <a:pPr>
              <a:buFont typeface="Arial" panose="020B0604020202020204" pitchFamily="34" charset="0"/>
              <a:buChar char="•"/>
            </a:pPr>
            <a:endParaRPr lang="en-GB" sz="2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346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37A7-261F-FFA5-F8F4-3C45B6C17A70}"/>
              </a:ext>
            </a:extLst>
          </p:cNvPr>
          <p:cNvSpPr>
            <a:spLocks noGrp="1"/>
          </p:cNvSpPr>
          <p:nvPr>
            <p:ph type="title"/>
          </p:nvPr>
        </p:nvSpPr>
        <p:spPr/>
        <p:txBody>
          <a:bodyPr/>
          <a:lstStyle/>
          <a:p>
            <a:r>
              <a:rPr lang="en-GB" dirty="0"/>
              <a:t>Executive Branch</a:t>
            </a:r>
          </a:p>
        </p:txBody>
      </p:sp>
      <p:sp>
        <p:nvSpPr>
          <p:cNvPr id="3" name="Content Placeholder 2">
            <a:extLst>
              <a:ext uri="{FF2B5EF4-FFF2-40B4-BE49-F238E27FC236}">
                <a16:creationId xmlns:a16="http://schemas.microsoft.com/office/drawing/2014/main" id="{A2F9102C-ACB0-AD15-A37C-2A525091E5C4}"/>
              </a:ext>
            </a:extLst>
          </p:cNvPr>
          <p:cNvSpPr>
            <a:spLocks noGrp="1"/>
          </p:cNvSpPr>
          <p:nvPr>
            <p:ph idx="1"/>
          </p:nvPr>
        </p:nvSpPr>
        <p:spPr/>
        <p:txBody>
          <a:bodyPr>
            <a:normAutofit/>
          </a:bodyPr>
          <a:lstStyle/>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Secretaries</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Pakistan Army forces</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Ambassadors</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Chief minister.</a:t>
            </a:r>
          </a:p>
          <a:p>
            <a:pPr>
              <a:buClr>
                <a:srgbClr val="00B0F0"/>
              </a:buClr>
              <a:buFont typeface="Times New Roman" panose="02020603050405020304" pitchFamily="18" charset="0"/>
              <a:buChar char="⁘"/>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314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37A7-261F-FFA5-F8F4-3C45B6C17A70}"/>
              </a:ext>
            </a:extLst>
          </p:cNvPr>
          <p:cNvSpPr>
            <a:spLocks noGrp="1"/>
          </p:cNvSpPr>
          <p:nvPr>
            <p:ph type="title"/>
          </p:nvPr>
        </p:nvSpPr>
        <p:spPr/>
        <p:txBody>
          <a:bodyPr/>
          <a:lstStyle/>
          <a:p>
            <a:r>
              <a:rPr lang="en-GB" dirty="0"/>
              <a:t>Judicial Branch</a:t>
            </a:r>
          </a:p>
        </p:txBody>
      </p:sp>
      <p:sp>
        <p:nvSpPr>
          <p:cNvPr id="3" name="Content Placeholder 2">
            <a:extLst>
              <a:ext uri="{FF2B5EF4-FFF2-40B4-BE49-F238E27FC236}">
                <a16:creationId xmlns:a16="http://schemas.microsoft.com/office/drawing/2014/main" id="{A2F9102C-ACB0-AD15-A37C-2A525091E5C4}"/>
              </a:ext>
            </a:extLst>
          </p:cNvPr>
          <p:cNvSpPr>
            <a:spLocks noGrp="1"/>
          </p:cNvSpPr>
          <p:nvPr>
            <p:ph idx="1"/>
          </p:nvPr>
        </p:nvSpPr>
        <p:spPr>
          <a:xfrm>
            <a:off x="638629" y="2108201"/>
            <a:ext cx="11103427" cy="3760891"/>
          </a:xfrm>
        </p:spPr>
        <p:txBody>
          <a:bodyPr>
            <a:normAutofit fontScale="92500" lnSpcReduction="20000"/>
          </a:bodyPr>
          <a:lstStyle/>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Supreme Court of Pakistan. </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The highest court of Pakistan. Its Chief justice in current is </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Federal Shariat Court.</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Five High Court in Pakistan.</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Every Province have high Court. For example (Punjab, Sindh, Baluchistan, KPK). </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Fifth high Court in Islamabad.</a:t>
            </a:r>
          </a:p>
          <a:p>
            <a:pPr>
              <a:buClr>
                <a:srgbClr val="00B0F0"/>
              </a:buClr>
              <a:buFont typeface="Times New Roman" panose="02020603050405020304" pitchFamily="18" charset="0"/>
              <a:buChar char="⁘"/>
            </a:pPr>
            <a:endParaRPr lang="en-GB" sz="2800" dirty="0">
              <a:latin typeface="Times New Roman" panose="02020603050405020304" pitchFamily="18" charset="0"/>
              <a:cs typeface="Times New Roman" panose="02020603050405020304" pitchFamily="18" charset="0"/>
            </a:endParaRPr>
          </a:p>
          <a:p>
            <a:pPr>
              <a:buClr>
                <a:srgbClr val="00B0F0"/>
              </a:buClr>
              <a:buFont typeface="Times New Roman" panose="02020603050405020304" pitchFamily="18" charset="0"/>
              <a:buChar char="⁘"/>
            </a:pPr>
            <a:endParaRPr lang="en-GB" sz="2800" dirty="0">
              <a:latin typeface="Times New Roman" panose="02020603050405020304" pitchFamily="18" charset="0"/>
              <a:cs typeface="Times New Roman" panose="02020603050405020304" pitchFamily="18" charset="0"/>
            </a:endParaRPr>
          </a:p>
          <a:p>
            <a:pPr>
              <a:buClr>
                <a:srgbClr val="00B0F0"/>
              </a:buClr>
              <a:buFont typeface="Times New Roman" panose="02020603050405020304" pitchFamily="18" charset="0"/>
              <a:buChar char="⁘"/>
            </a:pPr>
            <a:endParaRPr lang="en-GB" sz="2800" dirty="0">
              <a:latin typeface="Times New Roman" panose="02020603050405020304" pitchFamily="18" charset="0"/>
              <a:cs typeface="Times New Roman" panose="02020603050405020304" pitchFamily="18" charset="0"/>
            </a:endParaRPr>
          </a:p>
          <a:p>
            <a:pPr>
              <a:buClr>
                <a:srgbClr val="00B0F0"/>
              </a:buClr>
              <a:buFont typeface="Times New Roman" panose="02020603050405020304" pitchFamily="18" charset="0"/>
              <a:buChar char="⁘"/>
            </a:pP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776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37A7-261F-FFA5-F8F4-3C45B6C17A70}"/>
              </a:ext>
            </a:extLst>
          </p:cNvPr>
          <p:cNvSpPr>
            <a:spLocks noGrp="1"/>
          </p:cNvSpPr>
          <p:nvPr>
            <p:ph type="title"/>
          </p:nvPr>
        </p:nvSpPr>
        <p:spPr/>
        <p:txBody>
          <a:bodyPr/>
          <a:lstStyle/>
          <a:p>
            <a:r>
              <a:rPr lang="en-GB" b="1" dirty="0"/>
              <a:t> Intro. Religion</a:t>
            </a:r>
          </a:p>
        </p:txBody>
      </p:sp>
      <p:sp>
        <p:nvSpPr>
          <p:cNvPr id="3" name="Content Placeholder 2">
            <a:extLst>
              <a:ext uri="{FF2B5EF4-FFF2-40B4-BE49-F238E27FC236}">
                <a16:creationId xmlns:a16="http://schemas.microsoft.com/office/drawing/2014/main" id="{A2F9102C-ACB0-AD15-A37C-2A525091E5C4}"/>
              </a:ext>
            </a:extLst>
          </p:cNvPr>
          <p:cNvSpPr>
            <a:spLocks noGrp="1"/>
          </p:cNvSpPr>
          <p:nvPr>
            <p:ph idx="1"/>
          </p:nvPr>
        </p:nvSpPr>
        <p:spPr>
          <a:xfrm>
            <a:off x="763452" y="2151744"/>
            <a:ext cx="6421120" cy="3760891"/>
          </a:xfrm>
        </p:spPr>
        <p:txBody>
          <a:bodyPr>
            <a:normAutofit/>
          </a:bodyPr>
          <a:lstStyle/>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Satisfy the spiritual needs of human needs.</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It promotes social solidarity, social cohesion  and social control.</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It affects society as well as individual.</a:t>
            </a:r>
          </a:p>
          <a:p>
            <a:pPr>
              <a:buClr>
                <a:srgbClr val="00B0F0"/>
              </a:buClr>
              <a:buFont typeface="Times New Roman" panose="02020603050405020304" pitchFamily="18" charset="0"/>
              <a:buChar char="⁘"/>
            </a:pPr>
            <a:r>
              <a:rPr lang="en-GB" sz="2800" dirty="0">
                <a:latin typeface="Times New Roman" panose="02020603050405020304" pitchFamily="18" charset="0"/>
                <a:cs typeface="Times New Roman" panose="02020603050405020304" pitchFamily="18" charset="0"/>
              </a:rPr>
              <a:t> It help us controlling our emotions like anger, fear etc </a:t>
            </a:r>
          </a:p>
        </p:txBody>
      </p:sp>
    </p:spTree>
    <p:extLst>
      <p:ext uri="{BB962C8B-B14F-4D97-AF65-F5344CB8AC3E}">
        <p14:creationId xmlns:p14="http://schemas.microsoft.com/office/powerpoint/2010/main" val="4045139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37A7-261F-FFA5-F8F4-3C45B6C17A70}"/>
              </a:ext>
            </a:extLst>
          </p:cNvPr>
          <p:cNvSpPr>
            <a:spLocks noGrp="1"/>
          </p:cNvSpPr>
          <p:nvPr>
            <p:ph type="title"/>
          </p:nvPr>
        </p:nvSpPr>
        <p:spPr/>
        <p:txBody>
          <a:bodyPr/>
          <a:lstStyle/>
          <a:p>
            <a:r>
              <a:rPr lang="en-GB" b="1" dirty="0"/>
              <a:t> Religion in Pakistan</a:t>
            </a:r>
          </a:p>
        </p:txBody>
      </p:sp>
      <p:sp>
        <p:nvSpPr>
          <p:cNvPr id="3" name="Content Placeholder 2">
            <a:extLst>
              <a:ext uri="{FF2B5EF4-FFF2-40B4-BE49-F238E27FC236}">
                <a16:creationId xmlns:a16="http://schemas.microsoft.com/office/drawing/2014/main" id="{A2F9102C-ACB0-AD15-A37C-2A525091E5C4}"/>
              </a:ext>
            </a:extLst>
          </p:cNvPr>
          <p:cNvSpPr>
            <a:spLocks noGrp="1"/>
          </p:cNvSpPr>
          <p:nvPr>
            <p:ph idx="1"/>
          </p:nvPr>
        </p:nvSpPr>
        <p:spPr>
          <a:xfrm>
            <a:off x="648788" y="2050144"/>
            <a:ext cx="5477692" cy="4049486"/>
          </a:xfrm>
        </p:spPr>
        <p:txBody>
          <a:bodyPr>
            <a:normAutofit/>
          </a:bodyPr>
          <a:lstStyle/>
          <a:p>
            <a:pPr>
              <a:buClr>
                <a:srgbClr val="00B0F0"/>
              </a:buClr>
              <a:buFont typeface="Arial" panose="020B0604020202020204" pitchFamily="34" charset="0"/>
              <a:buChar char="•"/>
            </a:pPr>
            <a:r>
              <a:rPr lang="en-GB" sz="2400" b="0" i="0" dirty="0">
                <a:solidFill>
                  <a:schemeClr val="tx1"/>
                </a:solidFill>
                <a:effectLst/>
                <a:latin typeface="-apple-system"/>
              </a:rPr>
              <a:t> The </a:t>
            </a:r>
            <a:r>
              <a:rPr lang="en-GB" sz="2400" dirty="0">
                <a:solidFill>
                  <a:schemeClr val="tx1"/>
                </a:solidFill>
                <a:latin typeface="-apple-system"/>
              </a:rPr>
              <a:t>o</a:t>
            </a:r>
            <a:r>
              <a:rPr lang="en-GB" sz="2400" b="0" i="0" dirty="0">
                <a:solidFill>
                  <a:schemeClr val="tx1"/>
                </a:solidFill>
                <a:effectLst/>
                <a:latin typeface="-apple-system"/>
              </a:rPr>
              <a:t>fficial religion of </a:t>
            </a:r>
            <a:r>
              <a:rPr lang="en-GB" sz="2400" b="0" i="0" strike="noStrike" dirty="0">
                <a:solidFill>
                  <a:schemeClr val="tx1"/>
                </a:solidFill>
                <a:effectLst/>
                <a:latin typeface="-apple-system"/>
              </a:rPr>
              <a:t>Pakistan</a:t>
            </a:r>
            <a:r>
              <a:rPr lang="en-GB" sz="2400" b="0" i="0" dirty="0">
                <a:solidFill>
                  <a:schemeClr val="tx1"/>
                </a:solidFill>
                <a:effectLst/>
                <a:latin typeface="-apple-system"/>
              </a:rPr>
              <a:t> is Islam, as enshrined by Article 2 of the Constitution, and is practised by approximately 96.47% of the country's population. The remaining less than 4% practice </a:t>
            </a:r>
            <a:r>
              <a:rPr lang="en-GB" sz="2400" b="0" i="0" strike="noStrike" dirty="0">
                <a:solidFill>
                  <a:schemeClr val="tx1"/>
                </a:solidFill>
                <a:effectLst/>
                <a:latin typeface="-apple-system"/>
              </a:rPr>
              <a:t>Hinduism</a:t>
            </a:r>
            <a:r>
              <a:rPr lang="en-GB" sz="2400" b="0" i="0" dirty="0">
                <a:solidFill>
                  <a:schemeClr val="tx1"/>
                </a:solidFill>
                <a:effectLst/>
                <a:latin typeface="-apple-system"/>
              </a:rPr>
              <a:t>, Christianity, </a:t>
            </a:r>
            <a:r>
              <a:rPr lang="en-GB" sz="2400" dirty="0">
                <a:solidFill>
                  <a:schemeClr val="tx1"/>
                </a:solidFill>
                <a:latin typeface="-apple-system"/>
              </a:rPr>
              <a:t>Ahmadiyya Muslims</a:t>
            </a:r>
            <a:r>
              <a:rPr lang="en-GB" sz="2400" b="0" i="0" dirty="0">
                <a:solidFill>
                  <a:schemeClr val="tx1"/>
                </a:solidFill>
                <a:effectLst/>
                <a:latin typeface="-apple-system"/>
              </a:rPr>
              <a:t>, </a:t>
            </a:r>
            <a:r>
              <a:rPr lang="en-GB" sz="2400" dirty="0">
                <a:solidFill>
                  <a:schemeClr val="tx1"/>
                </a:solidFill>
                <a:latin typeface="-apple-system"/>
              </a:rPr>
              <a:t>Sikhism</a:t>
            </a:r>
            <a:r>
              <a:rPr lang="en-GB" sz="2400" b="0" i="0" dirty="0">
                <a:solidFill>
                  <a:schemeClr val="tx1"/>
                </a:solidFill>
                <a:effectLst/>
                <a:latin typeface="-apple-system"/>
              </a:rPr>
              <a:t> and other religions.</a:t>
            </a:r>
            <a:endParaRPr lang="en-GB" sz="24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677F568-DF02-8D6A-3869-4B5C1F9566C9}"/>
              </a:ext>
            </a:extLst>
          </p:cNvPr>
          <p:cNvPicPr>
            <a:picLocks noChangeAspect="1"/>
          </p:cNvPicPr>
          <p:nvPr/>
        </p:nvPicPr>
        <p:blipFill rotWithShape="1">
          <a:blip r:embed="rId2"/>
          <a:srcRect l="68333" t="17474" r="2572" b="11038"/>
          <a:stretch/>
        </p:blipFill>
        <p:spPr>
          <a:xfrm>
            <a:off x="7170058" y="1909488"/>
            <a:ext cx="3135086" cy="4330798"/>
          </a:xfrm>
          <a:prstGeom prst="rect">
            <a:avLst/>
          </a:prstGeom>
        </p:spPr>
      </p:pic>
    </p:spTree>
    <p:extLst>
      <p:ext uri="{BB962C8B-B14F-4D97-AF65-F5344CB8AC3E}">
        <p14:creationId xmlns:p14="http://schemas.microsoft.com/office/powerpoint/2010/main" val="793363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37A7-261F-FFA5-F8F4-3C45B6C17A70}"/>
              </a:ext>
            </a:extLst>
          </p:cNvPr>
          <p:cNvSpPr>
            <a:spLocks noGrp="1"/>
          </p:cNvSpPr>
          <p:nvPr>
            <p:ph type="title"/>
          </p:nvPr>
        </p:nvSpPr>
        <p:spPr/>
        <p:txBody>
          <a:bodyPr/>
          <a:lstStyle/>
          <a:p>
            <a:r>
              <a:rPr lang="en-GB" b="1" dirty="0"/>
              <a:t> Religion in Pakistan</a:t>
            </a:r>
          </a:p>
        </p:txBody>
      </p:sp>
      <p:pic>
        <p:nvPicPr>
          <p:cNvPr id="14" name="Picture 13">
            <a:extLst>
              <a:ext uri="{FF2B5EF4-FFF2-40B4-BE49-F238E27FC236}">
                <a16:creationId xmlns:a16="http://schemas.microsoft.com/office/drawing/2014/main" id="{25505C60-7234-FD53-9FFF-3448942D367E}"/>
              </a:ext>
            </a:extLst>
          </p:cNvPr>
          <p:cNvPicPr>
            <a:picLocks noChangeAspect="1"/>
          </p:cNvPicPr>
          <p:nvPr/>
        </p:nvPicPr>
        <p:blipFill rotWithShape="1">
          <a:blip r:embed="rId2"/>
          <a:srcRect l="65714" t="21786" r="1786" b="35230"/>
          <a:stretch/>
        </p:blipFill>
        <p:spPr>
          <a:xfrm>
            <a:off x="7193280" y="2377440"/>
            <a:ext cx="3962400" cy="2946401"/>
          </a:xfrm>
          <a:prstGeom prst="rect">
            <a:avLst/>
          </a:prstGeom>
        </p:spPr>
      </p:pic>
      <p:sp>
        <p:nvSpPr>
          <p:cNvPr id="17" name="TextBox 16">
            <a:extLst>
              <a:ext uri="{FF2B5EF4-FFF2-40B4-BE49-F238E27FC236}">
                <a16:creationId xmlns:a16="http://schemas.microsoft.com/office/drawing/2014/main" id="{9360D717-F49B-5BD8-BE3E-EA2F68CCBA63}"/>
              </a:ext>
            </a:extLst>
          </p:cNvPr>
          <p:cNvSpPr txBox="1"/>
          <p:nvPr/>
        </p:nvSpPr>
        <p:spPr>
          <a:xfrm>
            <a:off x="1097279" y="2377440"/>
            <a:ext cx="5376091" cy="3539430"/>
          </a:xfrm>
          <a:prstGeom prst="rect">
            <a:avLst/>
          </a:prstGeom>
          <a:noFill/>
        </p:spPr>
        <p:txBody>
          <a:bodyPr wrap="square" rtlCol="0">
            <a:spAutoFit/>
          </a:bodyPr>
          <a:lstStyle/>
          <a:p>
            <a:r>
              <a:rPr lang="en-GB" sz="2800" b="1" dirty="0">
                <a:solidFill>
                  <a:srgbClr val="202124"/>
                </a:solidFill>
                <a:latin typeface="Times New Roman" panose="02020603050405020304" pitchFamily="18" charset="0"/>
                <a:cs typeface="Times New Roman" panose="02020603050405020304" pitchFamily="18" charset="0"/>
              </a:rPr>
              <a:t>Islam: </a:t>
            </a:r>
            <a:r>
              <a:rPr lang="en-GB" sz="2400" dirty="0">
                <a:solidFill>
                  <a:srgbClr val="202124"/>
                </a:solidFill>
                <a:latin typeface="Times New Roman" panose="02020603050405020304" pitchFamily="18" charset="0"/>
                <a:cs typeface="Times New Roman" panose="02020603050405020304" pitchFamily="18" charset="0"/>
              </a:rPr>
              <a:t>The</a:t>
            </a:r>
            <a:r>
              <a:rPr lang="en-GB" sz="2400" b="0" i="0" dirty="0">
                <a:solidFill>
                  <a:srgbClr val="202124"/>
                </a:solidFill>
                <a:effectLst/>
                <a:latin typeface="Times New Roman" panose="02020603050405020304" pitchFamily="18" charset="0"/>
                <a:cs typeface="Times New Roman" panose="02020603050405020304" pitchFamily="18" charset="0"/>
              </a:rPr>
              <a:t> religion of the Muslims, a </a:t>
            </a:r>
            <a:r>
              <a:rPr lang="en-GB" sz="2400" dirty="0">
                <a:solidFill>
                  <a:srgbClr val="202124"/>
                </a:solidFill>
                <a:latin typeface="Times New Roman" panose="02020603050405020304" pitchFamily="18" charset="0"/>
                <a:cs typeface="Times New Roman" panose="02020603050405020304" pitchFamily="18" charset="0"/>
              </a:rPr>
              <a:t>monotheistic</a:t>
            </a:r>
            <a:r>
              <a:rPr lang="en-GB" sz="2400" b="0" i="0" dirty="0">
                <a:solidFill>
                  <a:srgbClr val="202124"/>
                </a:solidFill>
                <a:effectLst/>
                <a:latin typeface="Times New Roman" panose="02020603050405020304" pitchFamily="18" charset="0"/>
                <a:cs typeface="Times New Roman" panose="02020603050405020304" pitchFamily="18" charset="0"/>
              </a:rPr>
              <a:t> faith regarded as revealed through Muhammad as the Prophet of Allah.</a:t>
            </a:r>
          </a:p>
          <a:p>
            <a:r>
              <a:rPr lang="en-GB" sz="2800" b="1" i="0" dirty="0">
                <a:solidFill>
                  <a:srgbClr val="202124"/>
                </a:solidFill>
                <a:effectLst/>
                <a:latin typeface="Times New Roman" panose="02020603050405020304" pitchFamily="18" charset="0"/>
                <a:cs typeface="Times New Roman" panose="02020603050405020304" pitchFamily="18" charset="0"/>
              </a:rPr>
              <a:t>Worship: </a:t>
            </a:r>
            <a:r>
              <a:rPr lang="en-GB" sz="2400" b="0" i="0" dirty="0">
                <a:solidFill>
                  <a:srgbClr val="202124"/>
                </a:solidFill>
                <a:effectLst/>
                <a:latin typeface="Times New Roman" panose="02020603050405020304" pitchFamily="18" charset="0"/>
                <a:cs typeface="Times New Roman" panose="02020603050405020304" pitchFamily="18" charset="0"/>
              </a:rPr>
              <a:t>The Arabic word '</a:t>
            </a:r>
            <a:r>
              <a:rPr lang="en-GB" sz="2400" b="0" i="0" dirty="0" err="1">
                <a:solidFill>
                  <a:srgbClr val="202124"/>
                </a:solidFill>
                <a:effectLst/>
                <a:latin typeface="Times New Roman" panose="02020603050405020304" pitchFamily="18" charset="0"/>
                <a:cs typeface="Times New Roman" panose="02020603050405020304" pitchFamily="18" charset="0"/>
              </a:rPr>
              <a:t>ibadat</a:t>
            </a:r>
            <a:r>
              <a:rPr lang="en-GB" sz="2400" b="0" i="0" dirty="0">
                <a:solidFill>
                  <a:srgbClr val="202124"/>
                </a:solidFill>
                <a:effectLst/>
                <a:latin typeface="Times New Roman" panose="02020603050405020304" pitchFamily="18" charset="0"/>
                <a:cs typeface="Times New Roman" panose="02020603050405020304" pitchFamily="18" charset="0"/>
              </a:rPr>
              <a:t> (sing. '</a:t>
            </a:r>
            <a:r>
              <a:rPr lang="en-GB" sz="2400" b="0" i="0" dirty="0" err="1">
                <a:solidFill>
                  <a:srgbClr val="202124"/>
                </a:solidFill>
                <a:effectLst/>
                <a:latin typeface="Times New Roman" panose="02020603050405020304" pitchFamily="18" charset="0"/>
                <a:cs typeface="Times New Roman" panose="02020603050405020304" pitchFamily="18" charset="0"/>
              </a:rPr>
              <a:t>ibada</a:t>
            </a:r>
            <a:r>
              <a:rPr lang="en-GB" sz="2400" b="0" i="0" dirty="0">
                <a:solidFill>
                  <a:srgbClr val="202124"/>
                </a:solidFill>
                <a:effectLst/>
                <a:latin typeface="Times New Roman" panose="02020603050405020304" pitchFamily="18" charset="0"/>
                <a:cs typeface="Times New Roman" panose="02020603050405020304" pitchFamily="18" charset="0"/>
              </a:rPr>
              <a:t>) which literally means </a:t>
            </a:r>
            <a:r>
              <a:rPr lang="en-GB" sz="2400" b="0" i="0" dirty="0">
                <a:solidFill>
                  <a:srgbClr val="040C28"/>
                </a:solidFill>
                <a:effectLst/>
                <a:latin typeface="Times New Roman" panose="02020603050405020304" pitchFamily="18" charset="0"/>
                <a:cs typeface="Times New Roman" panose="02020603050405020304" pitchFamily="18" charset="0"/>
              </a:rPr>
              <a:t>to enslave oneself (to God)</a:t>
            </a:r>
            <a:r>
              <a:rPr lang="en-GB" sz="2400" b="0" i="0" dirty="0">
                <a:solidFill>
                  <a:srgbClr val="202124"/>
                </a:solidFill>
                <a:effectLst/>
                <a:latin typeface="Times New Roman" panose="02020603050405020304" pitchFamily="18" charset="0"/>
                <a:cs typeface="Times New Roman" panose="02020603050405020304" pitchFamily="18" charset="0"/>
              </a:rPr>
              <a:t>, when it is used as a religious term, refers to the ordinances of divine worship.</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9217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37A7-261F-FFA5-F8F4-3C45B6C17A70}"/>
              </a:ext>
            </a:extLst>
          </p:cNvPr>
          <p:cNvSpPr>
            <a:spLocks noGrp="1"/>
          </p:cNvSpPr>
          <p:nvPr>
            <p:ph type="title"/>
          </p:nvPr>
        </p:nvSpPr>
        <p:spPr/>
        <p:txBody>
          <a:bodyPr/>
          <a:lstStyle/>
          <a:p>
            <a:r>
              <a:rPr lang="en-GB" b="1" dirty="0"/>
              <a:t> Religion in Pakistan</a:t>
            </a:r>
          </a:p>
        </p:txBody>
      </p:sp>
      <p:pic>
        <p:nvPicPr>
          <p:cNvPr id="16" name="Picture 15">
            <a:extLst>
              <a:ext uri="{FF2B5EF4-FFF2-40B4-BE49-F238E27FC236}">
                <a16:creationId xmlns:a16="http://schemas.microsoft.com/office/drawing/2014/main" id="{12D87F9B-9122-4E84-E98C-DB719DB260C7}"/>
              </a:ext>
            </a:extLst>
          </p:cNvPr>
          <p:cNvPicPr>
            <a:picLocks noChangeAspect="1"/>
          </p:cNvPicPr>
          <p:nvPr/>
        </p:nvPicPr>
        <p:blipFill rotWithShape="1">
          <a:blip r:embed="rId2"/>
          <a:srcRect l="64286" t="22632" r="2262" b="10034"/>
          <a:stretch/>
        </p:blipFill>
        <p:spPr>
          <a:xfrm>
            <a:off x="7582263" y="1913086"/>
            <a:ext cx="3962401" cy="4484139"/>
          </a:xfrm>
          <a:prstGeom prst="rect">
            <a:avLst/>
          </a:prstGeom>
        </p:spPr>
      </p:pic>
      <p:sp>
        <p:nvSpPr>
          <p:cNvPr id="17" name="TextBox 16">
            <a:extLst>
              <a:ext uri="{FF2B5EF4-FFF2-40B4-BE49-F238E27FC236}">
                <a16:creationId xmlns:a16="http://schemas.microsoft.com/office/drawing/2014/main" id="{9360D717-F49B-5BD8-BE3E-EA2F68CCBA63}"/>
              </a:ext>
            </a:extLst>
          </p:cNvPr>
          <p:cNvSpPr txBox="1"/>
          <p:nvPr/>
        </p:nvSpPr>
        <p:spPr>
          <a:xfrm>
            <a:off x="386079" y="2077662"/>
            <a:ext cx="7045235" cy="4207023"/>
          </a:xfrm>
          <a:prstGeom prst="rect">
            <a:avLst/>
          </a:prstGeom>
          <a:noFill/>
        </p:spPr>
        <p:txBody>
          <a:bodyPr wrap="square" rtlCol="0">
            <a:spAutoFit/>
          </a:bodyPr>
          <a:lstStyle/>
          <a:p>
            <a:r>
              <a:rPr lang="en-GB" sz="2400" b="1" i="0" dirty="0">
                <a:solidFill>
                  <a:srgbClr val="4D5156"/>
                </a:solidFill>
                <a:effectLst/>
                <a:latin typeface="Google Sans"/>
              </a:rPr>
              <a:t>Hindu: </a:t>
            </a:r>
            <a:r>
              <a:rPr lang="en-GB" sz="2400" b="0" i="0" dirty="0">
                <a:solidFill>
                  <a:srgbClr val="4D5156"/>
                </a:solidFill>
                <a:effectLst/>
                <a:latin typeface="Google Sans"/>
              </a:rPr>
              <a:t>The word Hindu is an exonym. This word Hindu is derived from the Indo-Aryan and Sanskrit word Sindhu, which means "a large body of water", covering "river, ocean". It was used as the name of the Indus River and also referred to its tributaries.</a:t>
            </a:r>
          </a:p>
          <a:p>
            <a:r>
              <a:rPr lang="en-GB" sz="2400" b="1" i="0" dirty="0">
                <a:solidFill>
                  <a:srgbClr val="4D5156"/>
                </a:solidFill>
                <a:effectLst/>
                <a:latin typeface="Google Sans"/>
              </a:rPr>
              <a:t>Hindu worship :</a:t>
            </a:r>
            <a:r>
              <a:rPr lang="en-GB" sz="2400" b="0" i="0" dirty="0">
                <a:solidFill>
                  <a:srgbClr val="4D5156"/>
                </a:solidFill>
                <a:effectLst/>
                <a:latin typeface="Google Sans"/>
              </a:rPr>
              <a:t> Hindu worship, known as </a:t>
            </a:r>
            <a:r>
              <a:rPr lang="en-GB" sz="2400" b="0" i="0" dirty="0">
                <a:solidFill>
                  <a:srgbClr val="040C28"/>
                </a:solidFill>
                <a:effectLst/>
                <a:latin typeface="Google Sans"/>
              </a:rPr>
              <a:t>puja</a:t>
            </a:r>
            <a:r>
              <a:rPr lang="en-GB" sz="2400" b="0" i="0" dirty="0">
                <a:solidFill>
                  <a:srgbClr val="4D5156"/>
                </a:solidFill>
                <a:effectLst/>
                <a:latin typeface="Google Sans"/>
              </a:rPr>
              <a:t>, involves all five senses of touch, taste, smell, sight and hearing, and also what Hindus consider to be the five basic elements: light, fire, earth, air and water. It can be carried out in the home of Hindus before a shrine, or in the Hindu temple, which is known as a mandir.</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512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37A7-261F-FFA5-F8F4-3C45B6C17A70}"/>
              </a:ext>
            </a:extLst>
          </p:cNvPr>
          <p:cNvSpPr>
            <a:spLocks noGrp="1"/>
          </p:cNvSpPr>
          <p:nvPr>
            <p:ph type="title"/>
          </p:nvPr>
        </p:nvSpPr>
        <p:spPr/>
        <p:txBody>
          <a:bodyPr/>
          <a:lstStyle/>
          <a:p>
            <a:r>
              <a:rPr lang="en-GB" b="1" dirty="0"/>
              <a:t> Religion in Pakistan</a:t>
            </a:r>
          </a:p>
        </p:txBody>
      </p:sp>
      <p:sp>
        <p:nvSpPr>
          <p:cNvPr id="17" name="TextBox 16">
            <a:extLst>
              <a:ext uri="{FF2B5EF4-FFF2-40B4-BE49-F238E27FC236}">
                <a16:creationId xmlns:a16="http://schemas.microsoft.com/office/drawing/2014/main" id="{9360D717-F49B-5BD8-BE3E-EA2F68CCBA63}"/>
              </a:ext>
            </a:extLst>
          </p:cNvPr>
          <p:cNvSpPr txBox="1"/>
          <p:nvPr/>
        </p:nvSpPr>
        <p:spPr>
          <a:xfrm>
            <a:off x="545736" y="2293448"/>
            <a:ext cx="6508207" cy="3108543"/>
          </a:xfrm>
          <a:prstGeom prst="rect">
            <a:avLst/>
          </a:prstGeom>
          <a:noFill/>
        </p:spPr>
        <p:txBody>
          <a:bodyPr wrap="square" rtlCol="0">
            <a:spAutoFit/>
          </a:bodyPr>
          <a:lstStyle/>
          <a:p>
            <a:r>
              <a:rPr lang="en-GB" sz="2800" b="1" i="0" dirty="0">
                <a:solidFill>
                  <a:srgbClr val="202124"/>
                </a:solidFill>
                <a:effectLst/>
                <a:latin typeface="Times New Roman" panose="02020603050405020304" pitchFamily="18" charset="0"/>
                <a:cs typeface="Times New Roman" panose="02020603050405020304" pitchFamily="18" charset="0"/>
              </a:rPr>
              <a:t>Christian:</a:t>
            </a:r>
            <a:r>
              <a:rPr lang="en-GB" sz="2800" b="0" i="0" dirty="0">
                <a:solidFill>
                  <a:srgbClr val="040C28"/>
                </a:solidFill>
                <a:effectLst/>
                <a:latin typeface="Times New Roman" panose="02020603050405020304" pitchFamily="18" charset="0"/>
                <a:cs typeface="Times New Roman" panose="02020603050405020304" pitchFamily="18" charset="0"/>
              </a:rPr>
              <a:t> </a:t>
            </a:r>
            <a:r>
              <a:rPr lang="en-GB" sz="2400" b="0" i="0" dirty="0">
                <a:solidFill>
                  <a:srgbClr val="040C28"/>
                </a:solidFill>
                <a:effectLst/>
                <a:latin typeface="Times New Roman" panose="02020603050405020304" pitchFamily="18" charset="0"/>
                <a:cs typeface="Times New Roman" panose="02020603050405020304" pitchFamily="18" charset="0"/>
              </a:rPr>
              <a:t>a person who believes in Jesus Christ and follows his teachings.</a:t>
            </a:r>
          </a:p>
          <a:p>
            <a:r>
              <a:rPr lang="en-GB" sz="2400" b="1" i="0" dirty="0">
                <a:solidFill>
                  <a:srgbClr val="202124"/>
                </a:solidFill>
                <a:effectLst/>
                <a:latin typeface="Times New Roman" panose="02020603050405020304" pitchFamily="18" charset="0"/>
                <a:cs typeface="Times New Roman" panose="02020603050405020304" pitchFamily="18" charset="0"/>
              </a:rPr>
              <a:t>Christian Worship: </a:t>
            </a:r>
            <a:r>
              <a:rPr lang="en-GB" sz="2400" b="0" i="0" dirty="0">
                <a:solidFill>
                  <a:srgbClr val="202124"/>
                </a:solidFill>
                <a:effectLst/>
                <a:latin typeface="Times New Roman" panose="02020603050405020304" pitchFamily="18" charset="0"/>
                <a:cs typeface="Times New Roman" panose="02020603050405020304" pitchFamily="18" charset="0"/>
              </a:rPr>
              <a:t>In Christianity, worship is </a:t>
            </a:r>
            <a:r>
              <a:rPr lang="en-GB" sz="2400" b="0" i="0" dirty="0">
                <a:solidFill>
                  <a:srgbClr val="040C28"/>
                </a:solidFill>
                <a:effectLst/>
                <a:latin typeface="Times New Roman" panose="02020603050405020304" pitchFamily="18" charset="0"/>
                <a:cs typeface="Times New Roman" panose="02020603050405020304" pitchFamily="18" charset="0"/>
              </a:rPr>
              <a:t>the act of attributing reverent honour and homage to God</a:t>
            </a:r>
            <a:r>
              <a:rPr lang="en-GB" sz="2400" b="0" i="0" dirty="0">
                <a:solidFill>
                  <a:srgbClr val="202124"/>
                </a:solidFill>
                <a:effectLst/>
                <a:latin typeface="Times New Roman" panose="02020603050405020304" pitchFamily="18" charset="0"/>
                <a:cs typeface="Times New Roman" panose="02020603050405020304" pitchFamily="18" charset="0"/>
              </a:rPr>
              <a:t>. In the New Testament, various words are used to refer to the term worship. One is </a:t>
            </a:r>
            <a:r>
              <a:rPr lang="en-GB" sz="2400" b="0" i="0" dirty="0" err="1">
                <a:solidFill>
                  <a:srgbClr val="202124"/>
                </a:solidFill>
                <a:effectLst/>
                <a:latin typeface="Times New Roman" panose="02020603050405020304" pitchFamily="18" charset="0"/>
                <a:cs typeface="Times New Roman" panose="02020603050405020304" pitchFamily="18" charset="0"/>
              </a:rPr>
              <a:t>proskuneo</a:t>
            </a:r>
            <a:r>
              <a:rPr lang="en-GB" sz="2400" b="0" i="0" dirty="0">
                <a:solidFill>
                  <a:srgbClr val="202124"/>
                </a:solidFill>
                <a:effectLst/>
                <a:latin typeface="Times New Roman" panose="02020603050405020304" pitchFamily="18" charset="0"/>
                <a:cs typeface="Times New Roman" panose="02020603050405020304" pitchFamily="18" charset="0"/>
              </a:rPr>
              <a:t> ("to worship") which means to bow down to God or kings.</a:t>
            </a:r>
            <a:endParaRPr lang="en-GB"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130882C-0385-4C5D-3436-D0EDB6E7FD32}"/>
              </a:ext>
            </a:extLst>
          </p:cNvPr>
          <p:cNvPicPr>
            <a:picLocks noChangeAspect="1"/>
          </p:cNvPicPr>
          <p:nvPr/>
        </p:nvPicPr>
        <p:blipFill rotWithShape="1">
          <a:blip r:embed="rId2"/>
          <a:srcRect l="63451" t="10986" r="2263" b="48148"/>
          <a:stretch/>
        </p:blipFill>
        <p:spPr>
          <a:xfrm>
            <a:off x="7286171" y="2357900"/>
            <a:ext cx="4699922" cy="3149600"/>
          </a:xfrm>
          <a:prstGeom prst="rect">
            <a:avLst/>
          </a:prstGeom>
        </p:spPr>
      </p:pic>
    </p:spTree>
    <p:extLst>
      <p:ext uri="{BB962C8B-B14F-4D97-AF65-F5344CB8AC3E}">
        <p14:creationId xmlns:p14="http://schemas.microsoft.com/office/powerpoint/2010/main" val="2821900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37A7-261F-FFA5-F8F4-3C45B6C17A70}"/>
              </a:ext>
            </a:extLst>
          </p:cNvPr>
          <p:cNvSpPr>
            <a:spLocks noGrp="1"/>
          </p:cNvSpPr>
          <p:nvPr>
            <p:ph type="title"/>
          </p:nvPr>
        </p:nvSpPr>
        <p:spPr>
          <a:xfrm>
            <a:off x="705394" y="425495"/>
            <a:ext cx="10058400" cy="1450757"/>
          </a:xfrm>
        </p:spPr>
        <p:txBody>
          <a:bodyPr/>
          <a:lstStyle/>
          <a:p>
            <a:r>
              <a:rPr lang="en-GB" b="1" dirty="0">
                <a:latin typeface="Times New Roman" panose="02020603050405020304" pitchFamily="18" charset="0"/>
                <a:cs typeface="Times New Roman" panose="02020603050405020304" pitchFamily="18" charset="0"/>
              </a:rPr>
              <a:t> Religion in Pakistan</a:t>
            </a:r>
          </a:p>
        </p:txBody>
      </p:sp>
      <p:sp>
        <p:nvSpPr>
          <p:cNvPr id="17" name="TextBox 16">
            <a:extLst>
              <a:ext uri="{FF2B5EF4-FFF2-40B4-BE49-F238E27FC236}">
                <a16:creationId xmlns:a16="http://schemas.microsoft.com/office/drawing/2014/main" id="{9360D717-F49B-5BD8-BE3E-EA2F68CCBA63}"/>
              </a:ext>
            </a:extLst>
          </p:cNvPr>
          <p:cNvSpPr txBox="1"/>
          <p:nvPr/>
        </p:nvSpPr>
        <p:spPr>
          <a:xfrm>
            <a:off x="705394" y="2106140"/>
            <a:ext cx="6508207" cy="3600986"/>
          </a:xfrm>
          <a:prstGeom prst="rect">
            <a:avLst/>
          </a:prstGeom>
          <a:noFill/>
        </p:spPr>
        <p:txBody>
          <a:bodyPr wrap="square" rtlCol="0">
            <a:spAutoFit/>
          </a:bodyPr>
          <a:lstStyle/>
          <a:p>
            <a:r>
              <a:rPr lang="en-GB" sz="3200" b="1" i="0" dirty="0">
                <a:solidFill>
                  <a:srgbClr val="202124"/>
                </a:solidFill>
                <a:effectLst/>
                <a:latin typeface="Times New Roman" panose="02020603050405020304" pitchFamily="18" charset="0"/>
                <a:cs typeface="Times New Roman" panose="02020603050405020304" pitchFamily="18" charset="0"/>
              </a:rPr>
              <a:t>Animistic kalash people religion: </a:t>
            </a:r>
            <a:r>
              <a:rPr lang="en-GB" sz="2800" b="0" i="0" dirty="0">
                <a:solidFill>
                  <a:srgbClr val="202124"/>
                </a:solidFill>
                <a:effectLst/>
                <a:latin typeface="Times New Roman" panose="02020603050405020304" pitchFamily="18" charset="0"/>
                <a:cs typeface="Times New Roman" panose="02020603050405020304" pitchFamily="18" charset="0"/>
              </a:rPr>
              <a:t>The Kalash people are </a:t>
            </a:r>
            <a:r>
              <a:rPr lang="en-GB" sz="2800" b="0" i="0" dirty="0">
                <a:solidFill>
                  <a:srgbClr val="040C28"/>
                </a:solidFill>
                <a:effectLst/>
                <a:latin typeface="Times New Roman" panose="02020603050405020304" pitchFamily="18" charset="0"/>
                <a:cs typeface="Times New Roman" panose="02020603050405020304" pitchFamily="18" charset="0"/>
              </a:rPr>
              <a:t>a small religious and ethnic minority of Pakistan</a:t>
            </a:r>
            <a:r>
              <a:rPr lang="en-GB" sz="2800" b="0" i="0" dirty="0">
                <a:solidFill>
                  <a:srgbClr val="202124"/>
                </a:solidFill>
                <a:effectLst/>
                <a:latin typeface="Times New Roman" panose="02020603050405020304" pitchFamily="18" charset="0"/>
                <a:cs typeface="Times New Roman" panose="02020603050405020304" pitchFamily="18" charset="0"/>
              </a:rPr>
              <a:t>. The Kalash religion is polytheist faith similar to ancient forms of Hinduism and the people offer sacrifices for their gods. Their culture is interlinked with their religion and includes several unique festivals and celebrations.</a:t>
            </a:r>
            <a:endParaRPr lang="en-GB"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502E6F7-11CB-49A1-FF4F-CA13E6E7DCC9}"/>
              </a:ext>
            </a:extLst>
          </p:cNvPr>
          <p:cNvPicPr>
            <a:picLocks noChangeAspect="1"/>
          </p:cNvPicPr>
          <p:nvPr/>
        </p:nvPicPr>
        <p:blipFill rotWithShape="1">
          <a:blip r:embed="rId2"/>
          <a:srcRect l="62858" t="45711" r="1687" b="10625"/>
          <a:stretch/>
        </p:blipFill>
        <p:spPr>
          <a:xfrm>
            <a:off x="7678057" y="2714172"/>
            <a:ext cx="4322550" cy="2992954"/>
          </a:xfrm>
          <a:prstGeom prst="rect">
            <a:avLst/>
          </a:prstGeom>
        </p:spPr>
      </p:pic>
    </p:spTree>
    <p:extLst>
      <p:ext uri="{BB962C8B-B14F-4D97-AF65-F5344CB8AC3E}">
        <p14:creationId xmlns:p14="http://schemas.microsoft.com/office/powerpoint/2010/main" val="408268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4800" dirty="0">
                <a:latin typeface="Times New Roman" panose="02020603050405020304" pitchFamily="18" charset="0"/>
                <a:cs typeface="Times New Roman" panose="02020603050405020304" pitchFamily="18" charset="0"/>
              </a:rPr>
              <a:t>Intro. Of Social Institution</a:t>
            </a: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334480A-15C5-304F-AC9B-7E86B7ACF2BA}"/>
              </a:ext>
            </a:extLst>
          </p:cNvPr>
          <p:cNvSpPr txBox="1"/>
          <p:nvPr/>
        </p:nvSpPr>
        <p:spPr>
          <a:xfrm>
            <a:off x="1463305" y="2298205"/>
            <a:ext cx="5786907" cy="3662541"/>
          </a:xfrm>
          <a:prstGeom prst="rect">
            <a:avLst/>
          </a:prstGeom>
          <a:noFill/>
        </p:spPr>
        <p:txBody>
          <a:bodyPr wrap="square" rtlCol="0">
            <a:spAutoFit/>
          </a:bodyPr>
          <a:lstStyle/>
          <a:p>
            <a:pPr marL="342900" indent="-342900" algn="l">
              <a:buClr>
                <a:srgbClr val="00B0F0"/>
              </a:buClr>
              <a:buFont typeface="Times New Roman" panose="02020603050405020304" pitchFamily="18" charset="0"/>
              <a:buChar char="⁘"/>
            </a:pPr>
            <a:r>
              <a:rPr lang="en-GB" sz="2400" dirty="0">
                <a:latin typeface="Times New Roman" panose="02020603050405020304" pitchFamily="18" charset="0"/>
                <a:cs typeface="Times New Roman" panose="02020603050405020304" pitchFamily="18" charset="0"/>
              </a:rPr>
              <a:t>Group of people who together for common purpose.</a:t>
            </a:r>
          </a:p>
          <a:p>
            <a:pPr marL="342900" indent="-342900" algn="l">
              <a:buClr>
                <a:srgbClr val="00B0F0"/>
              </a:buClr>
              <a:buFont typeface="Times New Roman" panose="02020603050405020304" pitchFamily="18" charset="0"/>
              <a:buChar char="⁘"/>
            </a:pPr>
            <a:r>
              <a:rPr lang="en-GB" sz="2400" b="0" i="0" dirty="0">
                <a:solidFill>
                  <a:schemeClr val="tx1"/>
                </a:solidFill>
                <a:effectLst/>
                <a:latin typeface="Times New Roman" panose="02020603050405020304" pitchFamily="18" charset="0"/>
                <a:cs typeface="Times New Roman" panose="02020603050405020304" pitchFamily="18" charset="0"/>
              </a:rPr>
              <a:t>Th</a:t>
            </a:r>
            <a:r>
              <a:rPr lang="en-GB" sz="2400" dirty="0">
                <a:latin typeface="Times New Roman" panose="02020603050405020304" pitchFamily="18" charset="0"/>
                <a:cs typeface="Times New Roman" panose="02020603050405020304" pitchFamily="18" charset="0"/>
              </a:rPr>
              <a:t>ese are the structure of society which fulfils the needs of society.</a:t>
            </a:r>
          </a:p>
          <a:p>
            <a:pPr marL="342900" indent="-342900" algn="l">
              <a:buClr>
                <a:srgbClr val="00B0F0"/>
              </a:buClr>
              <a:buFont typeface="Times New Roman" panose="02020603050405020304" pitchFamily="18" charset="0"/>
              <a:buChar char="⁘"/>
            </a:pPr>
            <a:r>
              <a:rPr lang="en-GB" sz="2400" b="0" i="0" dirty="0">
                <a:solidFill>
                  <a:schemeClr val="tx1"/>
                </a:solidFill>
                <a:effectLst/>
                <a:latin typeface="Times New Roman" panose="02020603050405020304" pitchFamily="18" charset="0"/>
                <a:cs typeface="Times New Roman" panose="02020603050405020304" pitchFamily="18" charset="0"/>
              </a:rPr>
              <a:t>Social institution operate, maintain and regulate in society.</a:t>
            </a:r>
          </a:p>
          <a:p>
            <a:pPr marL="342900" indent="-342900" algn="l">
              <a:buClr>
                <a:srgbClr val="00B0F0"/>
              </a:buClr>
              <a:buFont typeface="Times New Roman" panose="02020603050405020304" pitchFamily="18" charset="0"/>
              <a:buChar char="⁘"/>
            </a:pPr>
            <a:r>
              <a:rPr lang="en-GB" sz="2400" dirty="0">
                <a:latin typeface="Times New Roman" panose="02020603050405020304" pitchFamily="18" charset="0"/>
                <a:cs typeface="Times New Roman" panose="02020603050405020304" pitchFamily="18" charset="0"/>
              </a:rPr>
              <a:t>Certain Rules and Roles.</a:t>
            </a:r>
          </a:p>
          <a:p>
            <a:pPr marL="342900" indent="-342900" algn="l">
              <a:buClr>
                <a:srgbClr val="00B0F0"/>
              </a:buClr>
              <a:buFont typeface="Times New Roman" panose="02020603050405020304" pitchFamily="18" charset="0"/>
              <a:buChar char="⁘"/>
            </a:pPr>
            <a:r>
              <a:rPr lang="en-GB" sz="2400" dirty="0">
                <a:latin typeface="Times New Roman" panose="02020603050405020304" pitchFamily="18" charset="0"/>
                <a:cs typeface="Times New Roman" panose="02020603050405020304" pitchFamily="18" charset="0"/>
              </a:rPr>
              <a:t>Exist in every society.</a:t>
            </a:r>
          </a:p>
          <a:p>
            <a:pPr algn="l"/>
            <a:endParaRPr lang="en-GB" sz="2000" dirty="0">
              <a:latin typeface="Times New Roman" panose="02020603050405020304" pitchFamily="18" charset="0"/>
              <a:cs typeface="Times New Roman" panose="02020603050405020304" pitchFamily="18" charset="0"/>
            </a:endParaRPr>
          </a:p>
          <a:p>
            <a:pPr algn="l"/>
            <a:endParaRPr lang="en-GB"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88BCC27-CC32-B244-0B3D-C71F867F8B05}"/>
              </a:ext>
            </a:extLst>
          </p:cNvPr>
          <p:cNvPicPr>
            <a:picLocks noChangeAspect="1"/>
          </p:cNvPicPr>
          <p:nvPr/>
        </p:nvPicPr>
        <p:blipFill>
          <a:blip r:embed="rId3"/>
          <a:stretch>
            <a:fillRect/>
          </a:stretch>
        </p:blipFill>
        <p:spPr>
          <a:xfrm rot="665113">
            <a:off x="8317116" y="2752605"/>
            <a:ext cx="2368036" cy="2368036"/>
          </a:xfrm>
          <a:prstGeom prst="rect">
            <a:avLst/>
          </a:prstGeom>
        </p:spPr>
      </p:pic>
      <p:pic>
        <p:nvPicPr>
          <p:cNvPr id="6" name="Picture 5">
            <a:extLst>
              <a:ext uri="{FF2B5EF4-FFF2-40B4-BE49-F238E27FC236}">
                <a16:creationId xmlns:a16="http://schemas.microsoft.com/office/drawing/2014/main" id="{2F78A04B-437B-C90B-4310-C96F9B9D1299}"/>
              </a:ext>
            </a:extLst>
          </p:cNvPr>
          <p:cNvPicPr>
            <a:picLocks noChangeAspect="1"/>
          </p:cNvPicPr>
          <p:nvPr/>
        </p:nvPicPr>
        <p:blipFill>
          <a:blip r:embed="rId4"/>
          <a:stretch>
            <a:fillRect/>
          </a:stretch>
        </p:blipFill>
        <p:spPr>
          <a:xfrm>
            <a:off x="0" y="1922152"/>
            <a:ext cx="1097280" cy="1097280"/>
          </a:xfrm>
          <a:prstGeom prst="rect">
            <a:avLst/>
          </a:prstGeom>
        </p:spPr>
      </p:pic>
    </p:spTree>
    <p:extLst>
      <p:ext uri="{BB962C8B-B14F-4D97-AF65-F5344CB8AC3E}">
        <p14:creationId xmlns:p14="http://schemas.microsoft.com/office/powerpoint/2010/main" val="26552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952500" y="685800"/>
            <a:ext cx="2641600" cy="25654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16900" y="685800"/>
            <a:ext cx="2641600" cy="25654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216900" y="4038600"/>
            <a:ext cx="2641600" cy="25654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2500" y="4038600"/>
            <a:ext cx="2641600" cy="25654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94100" y="3251200"/>
            <a:ext cx="4622800" cy="830997"/>
          </a:xfrm>
          <a:prstGeom prst="rect">
            <a:avLst/>
          </a:prstGeom>
          <a:noFill/>
        </p:spPr>
        <p:txBody>
          <a:bodyPr wrap="square" rtlCol="0">
            <a:spAutoFit/>
          </a:bodyPr>
          <a:lstStyle/>
          <a:p>
            <a:pPr algn="ctr"/>
            <a:r>
              <a:rPr lang="en-GB" sz="4800" b="1" dirty="0">
                <a:latin typeface="Comic Sans MS" pitchFamily="66" charset="0"/>
              </a:rPr>
              <a:t>Conclusion</a:t>
            </a:r>
            <a:endParaRPr lang="en-US" sz="4800" b="1" dirty="0">
              <a:latin typeface="Comic Sans MS" pitchFamily="66" charset="0"/>
            </a:endParaRPr>
          </a:p>
        </p:txBody>
      </p:sp>
    </p:spTree>
    <p:extLst>
      <p:ext uri="{BB962C8B-B14F-4D97-AF65-F5344CB8AC3E}">
        <p14:creationId xmlns:p14="http://schemas.microsoft.com/office/powerpoint/2010/main" val="970671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7B5FEB-66F9-B75B-7482-E487CFE0FDF7}"/>
              </a:ext>
            </a:extLst>
          </p:cNvPr>
          <p:cNvPicPr>
            <a:picLocks noGrp="1" noChangeAspect="1"/>
          </p:cNvPicPr>
          <p:nvPr>
            <p:ph idx="1"/>
          </p:nvPr>
        </p:nvPicPr>
        <p:blipFill rotWithShape="1">
          <a:blip r:embed="rId2"/>
          <a:srcRect l="56927" t="53549" r="544" b="12489"/>
          <a:stretch/>
        </p:blipFill>
        <p:spPr>
          <a:xfrm>
            <a:off x="1240812" y="1432657"/>
            <a:ext cx="7017817" cy="3150857"/>
          </a:xfrm>
        </p:spPr>
      </p:pic>
      <p:pic>
        <p:nvPicPr>
          <p:cNvPr id="7" name="Picture 6">
            <a:extLst>
              <a:ext uri="{FF2B5EF4-FFF2-40B4-BE49-F238E27FC236}">
                <a16:creationId xmlns:a16="http://schemas.microsoft.com/office/drawing/2014/main" id="{FCC77E99-B970-128F-010E-F50F9E9B0ADD}"/>
              </a:ext>
            </a:extLst>
          </p:cNvPr>
          <p:cNvPicPr>
            <a:picLocks noChangeAspect="1"/>
          </p:cNvPicPr>
          <p:nvPr/>
        </p:nvPicPr>
        <p:blipFill>
          <a:blip r:embed="rId3"/>
          <a:stretch>
            <a:fillRect/>
          </a:stretch>
        </p:blipFill>
        <p:spPr>
          <a:xfrm>
            <a:off x="8739448" y="2728686"/>
            <a:ext cx="3174742" cy="3334204"/>
          </a:xfrm>
          <a:prstGeom prst="rect">
            <a:avLst/>
          </a:prstGeom>
        </p:spPr>
      </p:pic>
    </p:spTree>
    <p:extLst>
      <p:ext uri="{BB962C8B-B14F-4D97-AF65-F5344CB8AC3E}">
        <p14:creationId xmlns:p14="http://schemas.microsoft.com/office/powerpoint/2010/main" val="467251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0A49-4A97-08C8-5AE7-26D321819EC7}"/>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Major</a:t>
            </a:r>
            <a:r>
              <a:rPr lang="en-US" sz="4400" dirty="0"/>
              <a:t> Social Institution Of Pakistan</a:t>
            </a:r>
            <a:endParaRPr lang="en-GB" dirty="0"/>
          </a:p>
        </p:txBody>
      </p:sp>
      <p:sp>
        <p:nvSpPr>
          <p:cNvPr id="3" name="Content Placeholder 2">
            <a:extLst>
              <a:ext uri="{FF2B5EF4-FFF2-40B4-BE49-F238E27FC236}">
                <a16:creationId xmlns:a16="http://schemas.microsoft.com/office/drawing/2014/main" id="{FB0B1A09-19A4-0D58-ECA7-F07B9FE0F55F}"/>
              </a:ext>
            </a:extLst>
          </p:cNvPr>
          <p:cNvSpPr>
            <a:spLocks noGrp="1"/>
          </p:cNvSpPr>
          <p:nvPr>
            <p:ph idx="1"/>
          </p:nvPr>
        </p:nvSpPr>
        <p:spPr>
          <a:xfrm>
            <a:off x="1234565" y="2091433"/>
            <a:ext cx="6411102" cy="3369208"/>
          </a:xfrm>
        </p:spPr>
        <p:txBody>
          <a:bodyPr>
            <a:noAutofit/>
          </a:bodyPr>
          <a:lstStyle/>
          <a:p>
            <a:pPr>
              <a:buClr>
                <a:srgbClr val="00B0F0"/>
              </a:buClr>
              <a:buFont typeface="Times New Roman" panose="02020603050405020304" pitchFamily="18" charset="0"/>
              <a:buChar char="⁘"/>
            </a:pPr>
            <a:r>
              <a:rPr lang="en-GB" sz="2800" b="1" dirty="0">
                <a:solidFill>
                  <a:schemeClr val="tx1">
                    <a:lumMod val="95000"/>
                    <a:lumOff val="5000"/>
                  </a:schemeClr>
                </a:solidFill>
                <a:latin typeface="Times New Roman" panose="02020603050405020304" pitchFamily="18" charset="0"/>
                <a:cs typeface="Times New Roman" panose="02020603050405020304" pitchFamily="18" charset="0"/>
              </a:rPr>
              <a:t> Family</a:t>
            </a:r>
          </a:p>
          <a:p>
            <a:pPr>
              <a:buClr>
                <a:srgbClr val="00B0F0"/>
              </a:buClr>
              <a:buFont typeface="Times New Roman" panose="02020603050405020304" pitchFamily="18" charset="0"/>
              <a:buChar char="⁘"/>
            </a:pPr>
            <a:r>
              <a:rPr lang="en-GB" sz="2800" b="1" dirty="0">
                <a:solidFill>
                  <a:schemeClr val="tx1">
                    <a:lumMod val="95000"/>
                    <a:lumOff val="5000"/>
                  </a:schemeClr>
                </a:solidFill>
                <a:latin typeface="Times New Roman" panose="02020603050405020304" pitchFamily="18" charset="0"/>
                <a:cs typeface="Times New Roman" panose="02020603050405020304" pitchFamily="18" charset="0"/>
              </a:rPr>
              <a:t>Education</a:t>
            </a:r>
          </a:p>
          <a:p>
            <a:pPr>
              <a:buClr>
                <a:srgbClr val="00B0F0"/>
              </a:buClr>
              <a:buFont typeface="Times New Roman" panose="02020603050405020304" pitchFamily="18" charset="0"/>
              <a:buChar char="⁘"/>
            </a:pPr>
            <a:r>
              <a:rPr lang="en-GB" sz="2800" b="1" dirty="0">
                <a:solidFill>
                  <a:schemeClr val="tx1">
                    <a:lumMod val="95000"/>
                    <a:lumOff val="5000"/>
                  </a:schemeClr>
                </a:solidFill>
                <a:latin typeface="Times New Roman" panose="02020603050405020304" pitchFamily="18" charset="0"/>
                <a:cs typeface="Times New Roman" panose="02020603050405020304" pitchFamily="18" charset="0"/>
              </a:rPr>
              <a:t>Economic</a:t>
            </a:r>
          </a:p>
          <a:p>
            <a:pPr>
              <a:buClr>
                <a:srgbClr val="00B0F0"/>
              </a:buClr>
              <a:buFont typeface="Times New Roman" panose="02020603050405020304" pitchFamily="18" charset="0"/>
              <a:buChar char="⁘"/>
            </a:pPr>
            <a:r>
              <a:rPr lang="en-GB" sz="2800" b="1" dirty="0">
                <a:solidFill>
                  <a:schemeClr val="tx1">
                    <a:lumMod val="95000"/>
                    <a:lumOff val="5000"/>
                  </a:schemeClr>
                </a:solidFill>
                <a:latin typeface="Times New Roman" panose="02020603050405020304" pitchFamily="18" charset="0"/>
                <a:cs typeface="Times New Roman" panose="02020603050405020304" pitchFamily="18" charset="0"/>
              </a:rPr>
              <a:t>Government</a:t>
            </a:r>
          </a:p>
          <a:p>
            <a:pPr>
              <a:buClr>
                <a:srgbClr val="00B0F0"/>
              </a:buClr>
              <a:buFont typeface="Times New Roman" panose="02020603050405020304" pitchFamily="18" charset="0"/>
              <a:buChar char="⁘"/>
            </a:pPr>
            <a:r>
              <a:rPr lang="en-GB" sz="2800" b="1" dirty="0">
                <a:solidFill>
                  <a:schemeClr val="tx1">
                    <a:lumMod val="95000"/>
                    <a:lumOff val="5000"/>
                  </a:schemeClr>
                </a:solidFill>
                <a:latin typeface="Times New Roman" panose="02020603050405020304" pitchFamily="18" charset="0"/>
                <a:cs typeface="Times New Roman" panose="02020603050405020304" pitchFamily="18" charset="0"/>
              </a:rPr>
              <a:t>Religion</a:t>
            </a:r>
          </a:p>
        </p:txBody>
      </p:sp>
      <p:pic>
        <p:nvPicPr>
          <p:cNvPr id="5" name="Picture 4">
            <a:extLst>
              <a:ext uri="{FF2B5EF4-FFF2-40B4-BE49-F238E27FC236}">
                <a16:creationId xmlns:a16="http://schemas.microsoft.com/office/drawing/2014/main" id="{CFBBD333-78B5-A88B-111A-B678541AEAB4}"/>
              </a:ext>
            </a:extLst>
          </p:cNvPr>
          <p:cNvPicPr>
            <a:picLocks noChangeAspect="1"/>
          </p:cNvPicPr>
          <p:nvPr/>
        </p:nvPicPr>
        <p:blipFill>
          <a:blip r:embed="rId2"/>
          <a:stretch>
            <a:fillRect/>
          </a:stretch>
        </p:blipFill>
        <p:spPr>
          <a:xfrm>
            <a:off x="8094572" y="2342948"/>
            <a:ext cx="3893239" cy="3117693"/>
          </a:xfrm>
          <a:prstGeom prst="rect">
            <a:avLst/>
          </a:prstGeom>
        </p:spPr>
      </p:pic>
    </p:spTree>
    <p:extLst>
      <p:ext uri="{BB962C8B-B14F-4D97-AF65-F5344CB8AC3E}">
        <p14:creationId xmlns:p14="http://schemas.microsoft.com/office/powerpoint/2010/main" val="3592823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6DB261-9ABC-7BBE-A37F-0477A625B51D}"/>
              </a:ext>
            </a:extLst>
          </p:cNvPr>
          <p:cNvSpPr>
            <a:spLocks noGrp="1"/>
          </p:cNvSpPr>
          <p:nvPr>
            <p:ph idx="1"/>
          </p:nvPr>
        </p:nvSpPr>
        <p:spPr>
          <a:xfrm>
            <a:off x="1125358" y="2301385"/>
            <a:ext cx="8812839" cy="3118706"/>
          </a:xfrm>
        </p:spPr>
        <p:txBody>
          <a:bodyPr>
            <a:normAutofit/>
          </a:bodyPr>
          <a:lstStyle/>
          <a:p>
            <a:pPr>
              <a:buClr>
                <a:srgbClr val="00B0F0"/>
              </a:buClr>
              <a:buFont typeface="Times New Roman" panose="02020603050405020304" pitchFamily="18" charset="0"/>
              <a:buChar char="⁘"/>
            </a:pPr>
            <a:r>
              <a:rPr lang="en-GB" sz="2400" b="1" dirty="0">
                <a:latin typeface="Times New Roman" panose="02020603050405020304" pitchFamily="18" charset="0"/>
                <a:cs typeface="Times New Roman" panose="02020603050405020304" pitchFamily="18" charset="0"/>
              </a:rPr>
              <a:t>Primary and  universal social institution .</a:t>
            </a:r>
          </a:p>
          <a:p>
            <a:pPr>
              <a:buClr>
                <a:srgbClr val="00B0F0"/>
              </a:buClr>
              <a:buFont typeface="Times New Roman" panose="02020603050405020304" pitchFamily="18" charset="0"/>
              <a:buChar char="⁘"/>
            </a:pPr>
            <a:r>
              <a:rPr lang="en-GB" sz="2400" b="1" dirty="0">
                <a:latin typeface="Times New Roman" panose="02020603050405020304" pitchFamily="18" charset="0"/>
                <a:cs typeface="Times New Roman" panose="02020603050405020304" pitchFamily="18" charset="0"/>
              </a:rPr>
              <a:t>Group of people which is consist of husband, wife and children.</a:t>
            </a:r>
          </a:p>
          <a:p>
            <a:pPr>
              <a:buClr>
                <a:srgbClr val="00B0F0"/>
              </a:buClr>
              <a:buFont typeface="Times New Roman" panose="02020603050405020304" pitchFamily="18" charset="0"/>
              <a:buChar char="⁘"/>
            </a:pPr>
            <a:r>
              <a:rPr lang="en-GB" sz="2400" b="1" dirty="0">
                <a:latin typeface="Times New Roman" panose="02020603050405020304" pitchFamily="18" charset="0"/>
                <a:cs typeface="Times New Roman" panose="02020603050405020304" pitchFamily="18" charset="0"/>
              </a:rPr>
              <a:t>BASIC unit   		      Marriage.</a:t>
            </a:r>
          </a:p>
          <a:p>
            <a:pPr>
              <a:buClr>
                <a:srgbClr val="00B0F0"/>
              </a:buClr>
              <a:buFont typeface="Times New Roman" panose="02020603050405020304" pitchFamily="18" charset="0"/>
              <a:buChar char="⁘"/>
            </a:pPr>
            <a:r>
              <a:rPr lang="en-GB" sz="2400" b="1" dirty="0">
                <a:latin typeface="Times New Roman" panose="02020603050405020304" pitchFamily="18" charset="0"/>
                <a:cs typeface="Times New Roman" panose="02020603050405020304" pitchFamily="18" charset="0"/>
              </a:rPr>
              <a:t>Group of people united by marriage, Blood and adaption.</a:t>
            </a:r>
          </a:p>
          <a:p>
            <a:pPr>
              <a:buClr>
                <a:srgbClr val="00B0F0"/>
              </a:buClr>
              <a:buFont typeface="Times New Roman" panose="02020603050405020304" pitchFamily="18" charset="0"/>
              <a:buChar char="⁘"/>
            </a:pPr>
            <a:r>
              <a:rPr lang="en-GB" sz="2400" b="1" dirty="0">
                <a:latin typeface="Times New Roman" panose="02020603050405020304" pitchFamily="18" charset="0"/>
                <a:cs typeface="Times New Roman" panose="02020603050405020304" pitchFamily="18" charset="0"/>
              </a:rPr>
              <a:t>Every member in family will perform </a:t>
            </a:r>
          </a:p>
        </p:txBody>
      </p:sp>
      <p:sp>
        <p:nvSpPr>
          <p:cNvPr id="5" name="TextBox 4">
            <a:extLst>
              <a:ext uri="{FF2B5EF4-FFF2-40B4-BE49-F238E27FC236}">
                <a16:creationId xmlns:a16="http://schemas.microsoft.com/office/drawing/2014/main" id="{FF17BD58-4CBC-9AC8-35A2-6E8AB70C1B66}"/>
              </a:ext>
            </a:extLst>
          </p:cNvPr>
          <p:cNvSpPr txBox="1"/>
          <p:nvPr/>
        </p:nvSpPr>
        <p:spPr>
          <a:xfrm>
            <a:off x="1957588" y="856072"/>
            <a:ext cx="3354772" cy="923330"/>
          </a:xfrm>
          <a:prstGeom prst="rect">
            <a:avLst/>
          </a:prstGeom>
          <a:noFill/>
        </p:spPr>
        <p:txBody>
          <a:bodyPr wrap="square" rtlCol="0">
            <a:spAutoFit/>
          </a:bodyPr>
          <a:lstStyle/>
          <a:p>
            <a:r>
              <a:rPr lang="en-GB" sz="5400" b="1" dirty="0">
                <a:latin typeface="Times New Roman" panose="02020603050405020304" pitchFamily="18" charset="0"/>
                <a:cs typeface="Times New Roman" panose="02020603050405020304" pitchFamily="18" charset="0"/>
              </a:rPr>
              <a:t>Family</a:t>
            </a:r>
          </a:p>
        </p:txBody>
      </p:sp>
      <p:cxnSp>
        <p:nvCxnSpPr>
          <p:cNvPr id="8" name="Straight Arrow Connector 7">
            <a:extLst>
              <a:ext uri="{FF2B5EF4-FFF2-40B4-BE49-F238E27FC236}">
                <a16:creationId xmlns:a16="http://schemas.microsoft.com/office/drawing/2014/main" id="{8B386963-2D4F-E0A1-F825-52205BEE36B6}"/>
              </a:ext>
            </a:extLst>
          </p:cNvPr>
          <p:cNvCxnSpPr>
            <a:cxnSpLocks/>
          </p:cNvCxnSpPr>
          <p:nvPr/>
        </p:nvCxnSpPr>
        <p:spPr>
          <a:xfrm>
            <a:off x="3280638" y="3751534"/>
            <a:ext cx="16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559D4D7-D32F-636B-5B8B-70D766A661F8}"/>
              </a:ext>
            </a:extLst>
          </p:cNvPr>
          <p:cNvPicPr>
            <a:picLocks noChangeAspect="1"/>
          </p:cNvPicPr>
          <p:nvPr/>
        </p:nvPicPr>
        <p:blipFill rotWithShape="1">
          <a:blip r:embed="rId2"/>
          <a:srcRect l="36866" t="35793" r="34225" b="28628"/>
          <a:stretch/>
        </p:blipFill>
        <p:spPr>
          <a:xfrm>
            <a:off x="8057348" y="283873"/>
            <a:ext cx="3524516" cy="2438848"/>
          </a:xfrm>
          <a:prstGeom prst="rect">
            <a:avLst/>
          </a:prstGeom>
        </p:spPr>
      </p:pic>
    </p:spTree>
    <p:extLst>
      <p:ext uri="{BB962C8B-B14F-4D97-AF65-F5344CB8AC3E}">
        <p14:creationId xmlns:p14="http://schemas.microsoft.com/office/powerpoint/2010/main" val="307948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2C22-2B30-8369-1852-9AF492361FAF}"/>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Function Of Family</a:t>
            </a:r>
          </a:p>
        </p:txBody>
      </p:sp>
      <p:sp>
        <p:nvSpPr>
          <p:cNvPr id="3" name="Content Placeholder 2">
            <a:extLst>
              <a:ext uri="{FF2B5EF4-FFF2-40B4-BE49-F238E27FC236}">
                <a16:creationId xmlns:a16="http://schemas.microsoft.com/office/drawing/2014/main" id="{9FDFE4B6-5DE3-E57E-2279-548D2F57331C}"/>
              </a:ext>
            </a:extLst>
          </p:cNvPr>
          <p:cNvSpPr>
            <a:spLocks noGrp="1"/>
          </p:cNvSpPr>
          <p:nvPr>
            <p:ph idx="1"/>
          </p:nvPr>
        </p:nvSpPr>
        <p:spPr>
          <a:xfrm>
            <a:off x="283336" y="2108201"/>
            <a:ext cx="4662648" cy="3012440"/>
          </a:xfrm>
        </p:spPr>
        <p:txBody>
          <a:bodyPr>
            <a:normAutofit fontScale="92500" lnSpcReduction="10000"/>
          </a:bodyPr>
          <a:lstStyle/>
          <a:p>
            <a:r>
              <a:rPr lang="en-GB" sz="2400" b="1" dirty="0">
                <a:latin typeface="Times New Roman" panose="02020603050405020304" pitchFamily="18" charset="0"/>
                <a:cs typeface="Times New Roman" panose="02020603050405020304" pitchFamily="18" charset="0"/>
              </a:rPr>
              <a:t> Primary or Essential Function</a:t>
            </a:r>
          </a:p>
          <a:p>
            <a:pPr>
              <a:buFont typeface="Arial" panose="020B0604020202020204" pitchFamily="34" charset="0"/>
              <a:buChar char="•"/>
            </a:pPr>
            <a:r>
              <a:rPr lang="en-GB" sz="1900" b="1" dirty="0">
                <a:latin typeface="Times New Roman" panose="02020603050405020304" pitchFamily="18" charset="0"/>
                <a:cs typeface="Times New Roman" panose="02020603050405020304" pitchFamily="18" charset="0"/>
              </a:rPr>
              <a:t> Stable satisfaction of biological needs and survival of human race.</a:t>
            </a:r>
          </a:p>
          <a:p>
            <a:pPr>
              <a:buFont typeface="Arial" panose="020B0604020202020204" pitchFamily="34" charset="0"/>
              <a:buChar char="•"/>
            </a:pPr>
            <a:r>
              <a:rPr lang="en-GB" sz="1900" b="1" dirty="0">
                <a:latin typeface="Times New Roman" panose="02020603050405020304" pitchFamily="18" charset="0"/>
                <a:cs typeface="Times New Roman" panose="02020603050405020304" pitchFamily="18" charset="0"/>
              </a:rPr>
              <a:t> Reproduction and rearing of children.</a:t>
            </a:r>
          </a:p>
          <a:p>
            <a:pPr>
              <a:buFont typeface="Arial" panose="020B0604020202020204" pitchFamily="34" charset="0"/>
              <a:buChar char="•"/>
            </a:pPr>
            <a:r>
              <a:rPr lang="en-GB" sz="1900" b="1" dirty="0">
                <a:latin typeface="Times New Roman" panose="02020603050405020304" pitchFamily="18" charset="0"/>
                <a:cs typeface="Times New Roman" panose="02020603050405020304" pitchFamily="18" charset="0"/>
              </a:rPr>
              <a:t> cultural transmission.</a:t>
            </a:r>
          </a:p>
          <a:p>
            <a:pPr>
              <a:buFont typeface="Arial" panose="020B0604020202020204" pitchFamily="34" charset="0"/>
              <a:buChar char="•"/>
            </a:pPr>
            <a:r>
              <a:rPr lang="en-GB" sz="1900" b="1" dirty="0">
                <a:latin typeface="Times New Roman" panose="02020603050405020304" pitchFamily="18" charset="0"/>
                <a:cs typeface="Times New Roman" panose="02020603050405020304" pitchFamily="18" charset="0"/>
              </a:rPr>
              <a:t>Social identity.</a:t>
            </a:r>
          </a:p>
          <a:p>
            <a:pPr>
              <a:buFont typeface="Arial" panose="020B0604020202020204" pitchFamily="34" charset="0"/>
              <a:buChar char="•"/>
            </a:pPr>
            <a:r>
              <a:rPr lang="en-GB" sz="1900" b="1" dirty="0">
                <a:latin typeface="Times New Roman" panose="02020603050405020304" pitchFamily="18" charset="0"/>
                <a:cs typeface="Times New Roman" panose="02020603050405020304" pitchFamily="18" charset="0"/>
              </a:rPr>
              <a:t>Socialization.</a:t>
            </a:r>
          </a:p>
          <a:p>
            <a:pPr>
              <a:buFont typeface="Arial" panose="020B0604020202020204" pitchFamily="34" charset="0"/>
              <a:buChar char="•"/>
            </a:pPr>
            <a:endParaRPr lang="en-GB" b="1"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99FC7B81-9938-A3B8-FC36-BAA96226F19A}"/>
              </a:ext>
            </a:extLst>
          </p:cNvPr>
          <p:cNvSpPr txBox="1">
            <a:spLocks/>
          </p:cNvSpPr>
          <p:nvPr/>
        </p:nvSpPr>
        <p:spPr>
          <a:xfrm>
            <a:off x="5551223" y="2108201"/>
            <a:ext cx="4842028"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GB" b="1" dirty="0">
                <a:latin typeface="Times New Roman" panose="02020603050405020304" pitchFamily="18" charset="0"/>
                <a:cs typeface="Times New Roman" panose="02020603050405020304" pitchFamily="18" charset="0"/>
              </a:rPr>
              <a:t> Secondary or Non-essential Function</a:t>
            </a:r>
          </a:p>
          <a:p>
            <a:pPr>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 </a:t>
            </a:r>
            <a:r>
              <a:rPr lang="en-GB" sz="1800" b="1" dirty="0">
                <a:latin typeface="Times New Roman" panose="02020603050405020304" pitchFamily="18" charset="0"/>
                <a:cs typeface="Times New Roman" panose="02020603050405020304" pitchFamily="18" charset="0"/>
              </a:rPr>
              <a:t>Fulfil economic needs</a:t>
            </a:r>
          </a:p>
          <a:p>
            <a:pPr>
              <a:buFont typeface="Arial" panose="020B0604020202020204" pitchFamily="34" charset="0"/>
              <a:buChar char="•"/>
            </a:pPr>
            <a:r>
              <a:rPr lang="en-GB" sz="1800" b="1" dirty="0">
                <a:latin typeface="Times New Roman" panose="02020603050405020304" pitchFamily="18" charset="0"/>
                <a:cs typeface="Times New Roman" panose="02020603050405020304" pitchFamily="18" charset="0"/>
              </a:rPr>
              <a:t> Education</a:t>
            </a:r>
          </a:p>
          <a:p>
            <a:pPr>
              <a:buFont typeface="Arial" panose="020B0604020202020204" pitchFamily="34" charset="0"/>
              <a:buChar char="•"/>
            </a:pPr>
            <a:r>
              <a:rPr lang="en-GB" sz="1800" b="1" dirty="0">
                <a:latin typeface="Times New Roman" panose="02020603050405020304" pitchFamily="18" charset="0"/>
                <a:cs typeface="Times New Roman" panose="02020603050405020304" pitchFamily="18" charset="0"/>
              </a:rPr>
              <a:t> Tell us about religion</a:t>
            </a:r>
            <a:r>
              <a:rPr lang="en-GB" b="1"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D8B09DD1-CF6A-0E94-B9FA-58598CBA6FD3}"/>
              </a:ext>
            </a:extLst>
          </p:cNvPr>
          <p:cNvPicPr>
            <a:picLocks noChangeAspect="1"/>
          </p:cNvPicPr>
          <p:nvPr/>
        </p:nvPicPr>
        <p:blipFill>
          <a:blip r:embed="rId2"/>
          <a:stretch>
            <a:fillRect/>
          </a:stretch>
        </p:blipFill>
        <p:spPr>
          <a:xfrm>
            <a:off x="1722558" y="4249480"/>
            <a:ext cx="3828665" cy="2254434"/>
          </a:xfrm>
          <a:prstGeom prst="rect">
            <a:avLst/>
          </a:prstGeom>
        </p:spPr>
      </p:pic>
      <p:pic>
        <p:nvPicPr>
          <p:cNvPr id="10" name="Picture 9">
            <a:extLst>
              <a:ext uri="{FF2B5EF4-FFF2-40B4-BE49-F238E27FC236}">
                <a16:creationId xmlns:a16="http://schemas.microsoft.com/office/drawing/2014/main" id="{24F9F6EC-AF95-04E1-C48C-0A0A5D1FF7BC}"/>
              </a:ext>
            </a:extLst>
          </p:cNvPr>
          <p:cNvPicPr>
            <a:picLocks noChangeAspect="1"/>
          </p:cNvPicPr>
          <p:nvPr/>
        </p:nvPicPr>
        <p:blipFill>
          <a:blip r:embed="rId3"/>
          <a:stretch>
            <a:fillRect/>
          </a:stretch>
        </p:blipFill>
        <p:spPr>
          <a:xfrm>
            <a:off x="9185698" y="3157704"/>
            <a:ext cx="2376517" cy="2183553"/>
          </a:xfrm>
          <a:prstGeom prst="rect">
            <a:avLst/>
          </a:prstGeom>
        </p:spPr>
      </p:pic>
      <p:cxnSp>
        <p:nvCxnSpPr>
          <p:cNvPr id="12" name="Straight Connector 11">
            <a:extLst>
              <a:ext uri="{FF2B5EF4-FFF2-40B4-BE49-F238E27FC236}">
                <a16:creationId xmlns:a16="http://schemas.microsoft.com/office/drawing/2014/main" id="{43072CCF-6718-22EC-35CA-5F9741162019}"/>
              </a:ext>
            </a:extLst>
          </p:cNvPr>
          <p:cNvCxnSpPr>
            <a:cxnSpLocks/>
          </p:cNvCxnSpPr>
          <p:nvPr/>
        </p:nvCxnSpPr>
        <p:spPr>
          <a:xfrm>
            <a:off x="5395334" y="1906073"/>
            <a:ext cx="91159" cy="4546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433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E05F-FEE6-3289-A4EE-605C8FABA3A7}"/>
              </a:ext>
            </a:extLst>
          </p:cNvPr>
          <p:cNvSpPr>
            <a:spLocks noGrp="1"/>
          </p:cNvSpPr>
          <p:nvPr>
            <p:ph type="title"/>
          </p:nvPr>
        </p:nvSpPr>
        <p:spPr>
          <a:xfrm>
            <a:off x="1059180" y="527903"/>
            <a:ext cx="10058400" cy="1450757"/>
          </a:xfrm>
        </p:spPr>
        <p:txBody>
          <a:bodyPr/>
          <a:lstStyle/>
          <a:p>
            <a:r>
              <a:rPr lang="en-GB" dirty="0">
                <a:latin typeface="Times New Roman" panose="02020603050405020304" pitchFamily="18" charset="0"/>
                <a:cs typeface="Times New Roman" panose="02020603050405020304" pitchFamily="18" charset="0"/>
              </a:rPr>
              <a:t>Educational Institution</a:t>
            </a:r>
          </a:p>
        </p:txBody>
      </p:sp>
      <p:sp>
        <p:nvSpPr>
          <p:cNvPr id="3" name="Content Placeholder 2">
            <a:extLst>
              <a:ext uri="{FF2B5EF4-FFF2-40B4-BE49-F238E27FC236}">
                <a16:creationId xmlns:a16="http://schemas.microsoft.com/office/drawing/2014/main" id="{4E53DA6A-E7E3-6E27-9C9A-9020897EF0D0}"/>
              </a:ext>
            </a:extLst>
          </p:cNvPr>
          <p:cNvSpPr>
            <a:spLocks noGrp="1"/>
          </p:cNvSpPr>
          <p:nvPr>
            <p:ph idx="1"/>
          </p:nvPr>
        </p:nvSpPr>
        <p:spPr>
          <a:xfrm>
            <a:off x="1046480" y="2235199"/>
            <a:ext cx="6598920" cy="3913291"/>
          </a:xfrm>
        </p:spPr>
        <p:txBody>
          <a:bodyPr>
            <a:normAutofit/>
          </a:bodyPr>
          <a:lstStyle/>
          <a:p>
            <a:r>
              <a:rPr lang="en-GB" sz="2400" b="1" dirty="0">
                <a:latin typeface="Times New Roman" panose="02020603050405020304" pitchFamily="18" charset="0"/>
                <a:cs typeface="Times New Roman" panose="02020603050405020304" pitchFamily="18" charset="0"/>
              </a:rPr>
              <a:t>An education system is a place where people of different ages gain an education</a:t>
            </a:r>
            <a:r>
              <a:rPr lang="en-GB" sz="2400" dirty="0">
                <a:latin typeface="Times New Roman" panose="02020603050405020304" pitchFamily="18" charset="0"/>
                <a:cs typeface="Times New Roman" panose="02020603050405020304" pitchFamily="18" charset="0"/>
              </a:rPr>
              <a:t>.</a:t>
            </a:r>
          </a:p>
          <a:p>
            <a:pPr lvl="1">
              <a:buFont typeface="Wingdings" pitchFamily="2" charset="2"/>
              <a:buChar char="Ø"/>
            </a:pPr>
            <a:r>
              <a:rPr lang="en-GB" sz="2200" dirty="0">
                <a:latin typeface="Times New Roman" panose="02020603050405020304" pitchFamily="18" charset="0"/>
                <a:cs typeface="Times New Roman" panose="02020603050405020304" pitchFamily="18" charset="0"/>
              </a:rPr>
              <a:t>  </a:t>
            </a:r>
            <a:r>
              <a:rPr lang="en-US" sz="2200" dirty="0">
                <a:latin typeface="Times New Roman" pitchFamily="18" charset="0"/>
                <a:cs typeface="Times New Roman" pitchFamily="18" charset="0"/>
              </a:rPr>
              <a:t>Understanding the role of education in shaping    </a:t>
            </a:r>
          </a:p>
          <a:p>
            <a:pPr marL="201168" lvl="1" indent="0">
              <a:buNone/>
            </a:pPr>
            <a:r>
              <a:rPr lang="en-US" sz="2200" dirty="0">
                <a:latin typeface="Times New Roman" pitchFamily="18" charset="0"/>
                <a:cs typeface="Times New Roman" pitchFamily="18" charset="0"/>
              </a:rPr>
              <a:t>      society</a:t>
            </a:r>
            <a:r>
              <a:rPr lang="en-GB" sz="2200" dirty="0">
                <a:latin typeface="Times New Roman" panose="02020603050405020304" pitchFamily="18" charset="0"/>
                <a:cs typeface="Times New Roman" panose="02020603050405020304" pitchFamily="18" charset="0"/>
              </a:rPr>
              <a:t>.</a:t>
            </a:r>
          </a:p>
          <a:p>
            <a:pPr lvl="1">
              <a:buFont typeface="Wingdings" pitchFamily="2" charset="2"/>
              <a:buChar char="Ø"/>
            </a:pPr>
            <a:r>
              <a:rPr lang="en-GB" sz="2200" dirty="0">
                <a:latin typeface="Times New Roman" panose="02020603050405020304" pitchFamily="18" charset="0"/>
                <a:cs typeface="Times New Roman" panose="02020603050405020304" pitchFamily="18" charset="0"/>
              </a:rPr>
              <a:t>  </a:t>
            </a:r>
            <a:r>
              <a:rPr lang="en-US" sz="2400" dirty="0">
                <a:latin typeface="Times New Roman" pitchFamily="18" charset="0"/>
                <a:cs typeface="Times New Roman" pitchFamily="18" charset="0"/>
              </a:rPr>
              <a:t>Overview of the educational system in </a:t>
            </a:r>
          </a:p>
          <a:p>
            <a:pPr marL="201168" lvl="1" indent="0">
              <a:buNone/>
            </a:pPr>
            <a:r>
              <a:rPr lang="en-US" sz="2400" dirty="0">
                <a:latin typeface="Times New Roman" pitchFamily="18" charset="0"/>
                <a:cs typeface="Times New Roman" pitchFamily="18" charset="0"/>
              </a:rPr>
              <a:t>     Pakistan </a:t>
            </a:r>
          </a:p>
          <a:p>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21415B4-8297-FE63-9215-4E73A58CFDCC}"/>
              </a:ext>
            </a:extLst>
          </p:cNvPr>
          <p:cNvPicPr>
            <a:picLocks noChangeAspect="1"/>
          </p:cNvPicPr>
          <p:nvPr/>
        </p:nvPicPr>
        <p:blipFill rotWithShape="1">
          <a:blip r:embed="rId2"/>
          <a:srcRect l="58690" t="30731" r="10953" b="14403"/>
          <a:stretch/>
        </p:blipFill>
        <p:spPr>
          <a:xfrm>
            <a:off x="7862035" y="2108200"/>
            <a:ext cx="3701144" cy="3760891"/>
          </a:xfrm>
          <a:prstGeom prst="rect">
            <a:avLst/>
          </a:prstGeom>
        </p:spPr>
      </p:pic>
    </p:spTree>
    <p:extLst>
      <p:ext uri="{BB962C8B-B14F-4D97-AF65-F5344CB8AC3E}">
        <p14:creationId xmlns:p14="http://schemas.microsoft.com/office/powerpoint/2010/main" val="374512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E05F-FEE6-3289-A4EE-605C8FABA3A7}"/>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History of education in Pakistan</a:t>
            </a:r>
          </a:p>
        </p:txBody>
      </p:sp>
      <p:sp>
        <p:nvSpPr>
          <p:cNvPr id="3" name="Content Placeholder 2">
            <a:extLst>
              <a:ext uri="{FF2B5EF4-FFF2-40B4-BE49-F238E27FC236}">
                <a16:creationId xmlns:a16="http://schemas.microsoft.com/office/drawing/2014/main" id="{4E53DA6A-E7E3-6E27-9C9A-9020897EF0D0}"/>
              </a:ext>
            </a:extLst>
          </p:cNvPr>
          <p:cNvSpPr>
            <a:spLocks noGrp="1"/>
          </p:cNvSpPr>
          <p:nvPr>
            <p:ph idx="1"/>
          </p:nvPr>
        </p:nvSpPr>
        <p:spPr>
          <a:xfrm>
            <a:off x="1097280" y="2108201"/>
            <a:ext cx="6909898" cy="3760891"/>
          </a:xfrm>
        </p:spPr>
        <p:txBody>
          <a:bodyPr>
            <a:normAutofit/>
          </a:bodyPr>
          <a:lstStyle/>
          <a:p>
            <a:pPr marL="0" indent="0">
              <a:buNone/>
            </a:pPr>
            <a:r>
              <a:rPr lang="en-GB" b="1" dirty="0">
                <a:latin typeface="Times New Roman" panose="02020603050405020304" pitchFamily="18" charset="0"/>
                <a:cs typeface="Times New Roman" panose="02020603050405020304" pitchFamily="18" charset="0"/>
              </a:rPr>
              <a:t>Literacy 2022 :    </a:t>
            </a:r>
            <a:r>
              <a:rPr lang="en-GB" dirty="0">
                <a:latin typeface="Times New Roman" panose="02020603050405020304" pitchFamily="18" charset="0"/>
                <a:cs typeface="Times New Roman" panose="02020603050405020304" pitchFamily="18" charset="0"/>
              </a:rPr>
              <a:t>Total 72</a:t>
            </a:r>
          </a:p>
          <a:p>
            <a:pPr marL="0" indent="0">
              <a:buNone/>
            </a:pP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Male : </a:t>
            </a:r>
            <a:r>
              <a:rPr lang="en-GB" dirty="0">
                <a:latin typeface="Times New Roman" panose="02020603050405020304" pitchFamily="18" charset="0"/>
                <a:cs typeface="Times New Roman" panose="02020603050405020304" pitchFamily="18" charset="0"/>
              </a:rPr>
              <a:t>81.22%   </a:t>
            </a:r>
            <a:r>
              <a:rPr lang="en-GB" b="1" dirty="0">
                <a:latin typeface="Times New Roman" panose="02020603050405020304" pitchFamily="18" charset="0"/>
                <a:cs typeface="Times New Roman" panose="02020603050405020304" pitchFamily="18" charset="0"/>
              </a:rPr>
              <a:t>Female : </a:t>
            </a:r>
            <a:r>
              <a:rPr lang="en-GB" dirty="0">
                <a:latin typeface="Times New Roman" panose="02020603050405020304" pitchFamily="18" charset="0"/>
                <a:cs typeface="Times New Roman" panose="02020603050405020304" pitchFamily="18" charset="0"/>
              </a:rPr>
              <a:t>54.71%</a:t>
            </a:r>
          </a:p>
          <a:p>
            <a:pPr marL="0" indent="0">
              <a:buNone/>
            </a:pPr>
            <a:r>
              <a:rPr lang="en-GB" b="1" dirty="0">
                <a:latin typeface="Times New Roman" panose="02020603050405020304" pitchFamily="18" charset="0"/>
                <a:cs typeface="Times New Roman" panose="02020603050405020304" pitchFamily="18" charset="0"/>
              </a:rPr>
              <a:t>Enrollment :  </a:t>
            </a:r>
            <a:r>
              <a:rPr lang="en-GB" dirty="0">
                <a:latin typeface="Times New Roman" panose="02020603050405020304" pitchFamily="18" charset="0"/>
                <a:cs typeface="Times New Roman" panose="02020603050405020304" pitchFamily="18" charset="0"/>
              </a:rPr>
              <a:t>32.33% of population</a:t>
            </a:r>
          </a:p>
          <a:p>
            <a:pPr marL="0" indent="0">
              <a:buNone/>
            </a:pPr>
            <a:r>
              <a:rPr lang="en-GB" b="1" dirty="0">
                <a:latin typeface="Times New Roman" panose="02020603050405020304" pitchFamily="18" charset="0"/>
                <a:cs typeface="Times New Roman" panose="02020603050405020304" pitchFamily="18" charset="0"/>
              </a:rPr>
              <a:t>Primary : </a:t>
            </a:r>
            <a:r>
              <a:rPr lang="en-GB" dirty="0">
                <a:latin typeface="Times New Roman" panose="02020603050405020304" pitchFamily="18" charset="0"/>
                <a:cs typeface="Times New Roman" panose="02020603050405020304" pitchFamily="18" charset="0"/>
              </a:rPr>
              <a:t>67.57%</a:t>
            </a:r>
          </a:p>
          <a:p>
            <a:pPr marL="0" indent="0">
              <a:buNone/>
            </a:pPr>
            <a:r>
              <a:rPr lang="en-GB" b="1" dirty="0">
                <a:latin typeface="Times New Roman" panose="02020603050405020304" pitchFamily="18" charset="0"/>
                <a:cs typeface="Times New Roman" panose="02020603050405020304" pitchFamily="18" charset="0"/>
              </a:rPr>
              <a:t>Secondary : </a:t>
            </a:r>
            <a:r>
              <a:rPr lang="en-GB" dirty="0">
                <a:latin typeface="Times New Roman" panose="02020603050405020304" pitchFamily="18" charset="0"/>
                <a:cs typeface="Times New Roman" panose="02020603050405020304" pitchFamily="18" charset="0"/>
              </a:rPr>
              <a:t>43.82%</a:t>
            </a:r>
          </a:p>
          <a:p>
            <a:pPr marL="0" indent="0">
              <a:buNone/>
            </a:pPr>
            <a:r>
              <a:rPr lang="en-GB" b="1" dirty="0">
                <a:latin typeface="Times New Roman" panose="02020603050405020304" pitchFamily="18" charset="0"/>
                <a:cs typeface="Times New Roman" panose="02020603050405020304" pitchFamily="18" charset="0"/>
              </a:rPr>
              <a:t>Post Secondary : </a:t>
            </a:r>
            <a:r>
              <a:rPr lang="en-GB" dirty="0">
                <a:latin typeface="Times New Roman" panose="02020603050405020304" pitchFamily="18" charset="0"/>
                <a:cs typeface="Times New Roman" panose="02020603050405020304" pitchFamily="18" charset="0"/>
              </a:rPr>
              <a:t>14.85%</a:t>
            </a:r>
          </a:p>
        </p:txBody>
      </p:sp>
      <p:pic>
        <p:nvPicPr>
          <p:cNvPr id="5" name="Picture 4">
            <a:extLst>
              <a:ext uri="{FF2B5EF4-FFF2-40B4-BE49-F238E27FC236}">
                <a16:creationId xmlns:a16="http://schemas.microsoft.com/office/drawing/2014/main" id="{1E91DD1D-FEA0-E2E5-F768-981C409049D5}"/>
              </a:ext>
            </a:extLst>
          </p:cNvPr>
          <p:cNvPicPr>
            <a:picLocks noChangeAspect="1"/>
          </p:cNvPicPr>
          <p:nvPr/>
        </p:nvPicPr>
        <p:blipFill rotWithShape="1">
          <a:blip r:embed="rId2"/>
          <a:srcRect l="26039" t="26132" r="32223" b="15792"/>
          <a:stretch/>
        </p:blipFill>
        <p:spPr>
          <a:xfrm>
            <a:off x="6284686" y="1976603"/>
            <a:ext cx="5143863" cy="4024086"/>
          </a:xfrm>
          <a:prstGeom prst="rect">
            <a:avLst/>
          </a:prstGeom>
        </p:spPr>
      </p:pic>
    </p:spTree>
    <p:extLst>
      <p:ext uri="{BB962C8B-B14F-4D97-AF65-F5344CB8AC3E}">
        <p14:creationId xmlns:p14="http://schemas.microsoft.com/office/powerpoint/2010/main" val="2340904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E05F-FEE6-3289-A4EE-605C8FABA3A7}"/>
              </a:ext>
            </a:extLst>
          </p:cNvPr>
          <p:cNvSpPr>
            <a:spLocks noGrp="1"/>
          </p:cNvSpPr>
          <p:nvPr>
            <p:ph type="title"/>
          </p:nvPr>
        </p:nvSpPr>
        <p:spPr>
          <a:xfrm>
            <a:off x="1039223" y="125452"/>
            <a:ext cx="10058400" cy="1509384"/>
          </a:xfrm>
        </p:spPr>
        <p:txBody>
          <a:bodyPr/>
          <a:lstStyle/>
          <a:p>
            <a:r>
              <a:rPr lang="en-GB" dirty="0">
                <a:latin typeface="Times New Roman" panose="02020603050405020304" pitchFamily="18" charset="0"/>
                <a:cs typeface="Times New Roman" panose="02020603050405020304" pitchFamily="18" charset="0"/>
              </a:rPr>
              <a:t>History of education in Pakistan</a:t>
            </a:r>
          </a:p>
        </p:txBody>
      </p:sp>
      <p:sp>
        <p:nvSpPr>
          <p:cNvPr id="3" name="Content Placeholder 2">
            <a:extLst>
              <a:ext uri="{FF2B5EF4-FFF2-40B4-BE49-F238E27FC236}">
                <a16:creationId xmlns:a16="http://schemas.microsoft.com/office/drawing/2014/main" id="{4E53DA6A-E7E3-6E27-9C9A-9020897EF0D0}"/>
              </a:ext>
            </a:extLst>
          </p:cNvPr>
          <p:cNvSpPr>
            <a:spLocks noGrp="1"/>
          </p:cNvSpPr>
          <p:nvPr>
            <p:ph idx="1"/>
          </p:nvPr>
        </p:nvSpPr>
        <p:spPr>
          <a:xfrm>
            <a:off x="256903" y="1745428"/>
            <a:ext cx="6001818" cy="4745324"/>
          </a:xfrm>
        </p:spPr>
        <p:txBody>
          <a:bodyPr>
            <a:normAutofit/>
          </a:bodyPr>
          <a:lstStyle/>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The literacy rate ranges from 82% in Islamabad to 23% in the Torghar District</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Literacy rates vary by gender and region</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In tribal areas female literacy is 9.5%, while Azad Kashmir has a literacy rate of 74%.</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Pakistan produces about 445,000 university graduates and 25,000–30,000 computer science graduates per year.</a:t>
            </a:r>
          </a:p>
          <a:p>
            <a:pPr>
              <a:buClr>
                <a:srgbClr val="00B0F0"/>
              </a:buClr>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 Despite these statistics, Pakistan still has low literacy rate And Pakistan also has the second largest out of school population (22.8 million children) after Nigeria.</a:t>
            </a:r>
          </a:p>
        </p:txBody>
      </p:sp>
      <p:pic>
        <p:nvPicPr>
          <p:cNvPr id="5" name="Picture 4">
            <a:extLst>
              <a:ext uri="{FF2B5EF4-FFF2-40B4-BE49-F238E27FC236}">
                <a16:creationId xmlns:a16="http://schemas.microsoft.com/office/drawing/2014/main" id="{301F7E8F-6E81-74C4-22CC-DBB96FE7D363}"/>
              </a:ext>
            </a:extLst>
          </p:cNvPr>
          <p:cNvPicPr>
            <a:picLocks noChangeAspect="1"/>
          </p:cNvPicPr>
          <p:nvPr/>
        </p:nvPicPr>
        <p:blipFill>
          <a:blip r:embed="rId2"/>
          <a:stretch>
            <a:fillRect/>
          </a:stretch>
        </p:blipFill>
        <p:spPr>
          <a:xfrm>
            <a:off x="6068423" y="1506578"/>
            <a:ext cx="6001819" cy="5094766"/>
          </a:xfrm>
          <a:prstGeom prst="rect">
            <a:avLst/>
          </a:prstGeom>
        </p:spPr>
      </p:pic>
    </p:spTree>
    <p:extLst>
      <p:ext uri="{BB962C8B-B14F-4D97-AF65-F5344CB8AC3E}">
        <p14:creationId xmlns:p14="http://schemas.microsoft.com/office/powerpoint/2010/main" val="954506806"/>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{A002DA39-523D-4376-8C15-1D9D0D58D414}tf11437505_win32</Template>
  <TotalTime>4164</TotalTime>
  <Words>1956</Words>
  <Application>Microsoft Office PowerPoint</Application>
  <PresentationFormat>Widescreen</PresentationFormat>
  <Paragraphs>210</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-apple-system</vt:lpstr>
      <vt:lpstr>Arial</vt:lpstr>
      <vt:lpstr>Calibri</vt:lpstr>
      <vt:lpstr>Comic Sans MS</vt:lpstr>
      <vt:lpstr>Georgia Pro Cond Light</vt:lpstr>
      <vt:lpstr>Google Sans</vt:lpstr>
      <vt:lpstr>Speak Pro</vt:lpstr>
      <vt:lpstr>Times New Roman</vt:lpstr>
      <vt:lpstr>Wingdings</vt:lpstr>
      <vt:lpstr>RetrospectVTI</vt:lpstr>
      <vt:lpstr> Social Institution Of Pakistan</vt:lpstr>
      <vt:lpstr>Team Member</vt:lpstr>
      <vt:lpstr>Intro. Of Social Institution</vt:lpstr>
      <vt:lpstr>Major Social Institution Of Pakistan</vt:lpstr>
      <vt:lpstr>PowerPoint Presentation</vt:lpstr>
      <vt:lpstr>Function Of Family</vt:lpstr>
      <vt:lpstr>Educational Institution</vt:lpstr>
      <vt:lpstr>History of education in Pakistan</vt:lpstr>
      <vt:lpstr>History of education in Pakistan</vt:lpstr>
      <vt:lpstr>Functions of Educational Institutes</vt:lpstr>
      <vt:lpstr> Challenges Faced by Educational Institutions </vt:lpstr>
      <vt:lpstr>Economic  Institute</vt:lpstr>
      <vt:lpstr>Introduction to Economy of Pakistan</vt:lpstr>
      <vt:lpstr>Economic history of Pakistan</vt:lpstr>
      <vt:lpstr>Economic history of Pakistan</vt:lpstr>
      <vt:lpstr>Economic history of Pakistan</vt:lpstr>
      <vt:lpstr>Political Or Government Institute</vt:lpstr>
      <vt:lpstr>Political Or Government Institute</vt:lpstr>
      <vt:lpstr>Legislative Branch  Parliament (Senate)</vt:lpstr>
      <vt:lpstr>Legislative Branch  Parliament (National Assembly)</vt:lpstr>
      <vt:lpstr>Executive Branch</vt:lpstr>
      <vt:lpstr>Executive Branch</vt:lpstr>
      <vt:lpstr>Judicial Branch</vt:lpstr>
      <vt:lpstr> Intro. Religion</vt:lpstr>
      <vt:lpstr> Religion in Pakistan</vt:lpstr>
      <vt:lpstr> Religion in Pakistan</vt:lpstr>
      <vt:lpstr> Religion in Pakistan</vt:lpstr>
      <vt:lpstr> Religion in Pakistan</vt:lpstr>
      <vt:lpstr> Religion in Pakistan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Savour Food</dc:title>
  <dc:creator>ocs</dc:creator>
  <cp:lastModifiedBy>RaJa UsAma</cp:lastModifiedBy>
  <cp:revision>34</cp:revision>
  <dcterms:created xsi:type="dcterms:W3CDTF">2023-03-05T10:02:35Z</dcterms:created>
  <dcterms:modified xsi:type="dcterms:W3CDTF">2023-06-17T00:11:04Z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